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9"/>
  </p:notesMasterIdLst>
  <p:sldIdLst>
    <p:sldId id="256" r:id="rId2"/>
    <p:sldId id="270" r:id="rId3"/>
    <p:sldId id="297" r:id="rId4"/>
    <p:sldId id="298" r:id="rId5"/>
    <p:sldId id="290" r:id="rId6"/>
    <p:sldId id="396" r:id="rId7"/>
    <p:sldId id="397" r:id="rId8"/>
    <p:sldId id="345" r:id="rId9"/>
    <p:sldId id="346" r:id="rId10"/>
    <p:sldId id="347" r:id="rId11"/>
    <p:sldId id="348" r:id="rId12"/>
    <p:sldId id="359" r:id="rId13"/>
    <p:sldId id="357" r:id="rId14"/>
    <p:sldId id="358" r:id="rId15"/>
    <p:sldId id="395" r:id="rId16"/>
    <p:sldId id="356" r:id="rId17"/>
    <p:sldId id="393" r:id="rId18"/>
    <p:sldId id="354" r:id="rId19"/>
    <p:sldId id="371" r:id="rId20"/>
    <p:sldId id="398" r:id="rId21"/>
    <p:sldId id="355" r:id="rId22"/>
    <p:sldId id="374" r:id="rId23"/>
    <p:sldId id="335" r:id="rId24"/>
    <p:sldId id="349" r:id="rId25"/>
    <p:sldId id="370" r:id="rId26"/>
    <p:sldId id="351" r:id="rId27"/>
    <p:sldId id="339" r:id="rId28"/>
    <p:sldId id="390" r:id="rId29"/>
    <p:sldId id="381" r:id="rId30"/>
    <p:sldId id="336" r:id="rId31"/>
    <p:sldId id="373" r:id="rId32"/>
    <p:sldId id="382" r:id="rId33"/>
    <p:sldId id="338" r:id="rId34"/>
    <p:sldId id="386" r:id="rId35"/>
    <p:sldId id="360" r:id="rId36"/>
    <p:sldId id="385" r:id="rId37"/>
    <p:sldId id="391" r:id="rId38"/>
    <p:sldId id="377" r:id="rId39"/>
    <p:sldId id="388" r:id="rId40"/>
    <p:sldId id="378" r:id="rId41"/>
    <p:sldId id="387" r:id="rId42"/>
    <p:sldId id="389" r:id="rId43"/>
    <p:sldId id="361" r:id="rId44"/>
    <p:sldId id="316" r:id="rId45"/>
    <p:sldId id="372" r:id="rId46"/>
    <p:sldId id="394" r:id="rId47"/>
    <p:sldId id="392" r:id="rId48"/>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EE5"/>
    <a:srgbClr val="FED78A"/>
    <a:srgbClr val="F1ADB2"/>
    <a:srgbClr val="EEC8CD"/>
    <a:srgbClr val="FFB7CD"/>
    <a:srgbClr val="B5C1DF"/>
    <a:srgbClr val="E28E94"/>
    <a:srgbClr val="DE4646"/>
    <a:srgbClr val="FFCFCF"/>
    <a:srgbClr val="E147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94" autoAdjust="0"/>
    <p:restoredTop sz="94660"/>
  </p:normalViewPr>
  <p:slideViewPr>
    <p:cSldViewPr snapToGrid="0">
      <p:cViewPr varScale="1">
        <p:scale>
          <a:sx n="79" d="100"/>
          <a:sy n="79" d="100"/>
        </p:scale>
        <p:origin x="336" y="5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9128775065272916"/>
          <c:y val="4.191381815753769E-2"/>
          <c:w val="0.64938708233947318"/>
          <c:h val="0.76707647840326787"/>
        </c:manualLayout>
      </c:layout>
      <c:barChart>
        <c:barDir val="bar"/>
        <c:grouping val="clustered"/>
        <c:varyColors val="0"/>
        <c:ser>
          <c:idx val="0"/>
          <c:order val="0"/>
          <c:tx>
            <c:strRef>
              <c:f>Sheet1!$B$1</c:f>
              <c:strCache>
                <c:ptCount val="1"/>
                <c:pt idx="0">
                  <c:v>系列 1</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9800000"/>
              </a:lightRig>
            </a:scene3d>
            <a:sp3d prstMaterial="flat">
              <a:bevelT w="25400" h="31750"/>
            </a:sp3d>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ブランド認知</c:v>
                </c:pt>
                <c:pt idx="1">
                  <c:v>顧客獲得</c:v>
                </c:pt>
                <c:pt idx="2">
                  <c:v>見込み客を生み出すこと</c:v>
                </c:pt>
                <c:pt idx="3">
                  <c:v>顧客リテンション/ロイヤルティ</c:v>
                </c:pt>
                <c:pt idx="4">
                  <c:v>ウェブサイトへのトラフィック</c:v>
                </c:pt>
                <c:pt idx="5">
                  <c:v>エンゲージメント</c:v>
                </c:pt>
                <c:pt idx="6">
                  <c:v>業界の先駆者になる</c:v>
                </c:pt>
                <c:pt idx="7">
                  <c:v>販売</c:v>
                </c:pt>
                <c:pt idx="8">
                  <c:v>見込み客の管理/育成</c:v>
                </c:pt>
              </c:strCache>
            </c:strRef>
          </c:cat>
          <c:val>
            <c:numRef>
              <c:f>Sheet1!$B$2:$B$10</c:f>
              <c:numCache>
                <c:formatCode>General</c:formatCode>
                <c:ptCount val="9"/>
                <c:pt idx="0">
                  <c:v>61</c:v>
                </c:pt>
                <c:pt idx="1">
                  <c:v>60</c:v>
                </c:pt>
                <c:pt idx="2">
                  <c:v>59</c:v>
                </c:pt>
                <c:pt idx="3">
                  <c:v>55</c:v>
                </c:pt>
                <c:pt idx="4">
                  <c:v>50</c:v>
                </c:pt>
                <c:pt idx="5">
                  <c:v>50</c:v>
                </c:pt>
                <c:pt idx="6">
                  <c:v>49</c:v>
                </c:pt>
                <c:pt idx="7">
                  <c:v>42</c:v>
                </c:pt>
                <c:pt idx="8">
                  <c:v>35</c:v>
                </c:pt>
              </c:numCache>
            </c:numRef>
          </c:val>
        </c:ser>
        <c:dLbls>
          <c:dLblPos val="inEnd"/>
          <c:showLegendKey val="0"/>
          <c:showVal val="1"/>
          <c:showCatName val="0"/>
          <c:showSerName val="0"/>
          <c:showPercent val="0"/>
          <c:showBubbleSize val="0"/>
        </c:dLbls>
        <c:gapWidth val="115"/>
        <c:overlap val="-20"/>
        <c:axId val="-884379024"/>
        <c:axId val="-884377392"/>
      </c:barChart>
      <c:catAx>
        <c:axId val="-884379024"/>
        <c:scaling>
          <c:orientation val="minMax"/>
        </c:scaling>
        <c:delete val="0"/>
        <c:axPos val="l"/>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ja-JP"/>
          </a:p>
        </c:txPr>
        <c:crossAx val="-884377392"/>
        <c:crosses val="autoZero"/>
        <c:auto val="1"/>
        <c:lblAlgn val="ctr"/>
        <c:lblOffset val="100"/>
        <c:noMultiLvlLbl val="0"/>
      </c:catAx>
      <c:valAx>
        <c:axId val="-88437739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88437902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1">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ize="5"/>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09F73B48-84B7-4660-8A59-7157D7EB1A05}" type="datetimeFigureOut">
              <a:rPr kumimoji="1" lang="ja-JP" altLang="en-US" smtClean="0"/>
              <a:t>2016/9/4</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8CFABF18-AD31-4643-9FBB-31ECF73F595C}" type="slidenum">
              <a:rPr kumimoji="1" lang="ja-JP" altLang="en-US" smtClean="0"/>
              <a:t>‹#›</a:t>
            </a:fld>
            <a:endParaRPr kumimoji="1" lang="ja-JP" altLang="en-US"/>
          </a:p>
        </p:txBody>
      </p:sp>
    </p:spTree>
    <p:extLst>
      <p:ext uri="{BB962C8B-B14F-4D97-AF65-F5344CB8AC3E}">
        <p14:creationId xmlns:p14="http://schemas.microsoft.com/office/powerpoint/2010/main" val="104702705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txBox="1">
            <a:spLocks noGrp="1"/>
          </p:cNvSpPr>
          <p:nvPr>
            <p:ph type="body" idx="1"/>
          </p:nvPr>
        </p:nvSpPr>
        <p:spPr>
          <a:xfrm>
            <a:off x="673577" y="4748163"/>
            <a:ext cx="5388609" cy="3884861"/>
          </a:xfrm>
          <a:prstGeom prst="rect">
            <a:avLst/>
          </a:prstGeom>
        </p:spPr>
        <p:txBody>
          <a:bodyPr lIns="91425" tIns="91425" rIns="91425" bIns="91425" anchor="t" anchorCtr="0">
            <a:noAutofit/>
          </a:bodyPr>
          <a:lstStyle/>
          <a:p>
            <a:pPr lvl="0">
              <a:spcBef>
                <a:spcPts val="0"/>
              </a:spcBef>
              <a:buNone/>
            </a:pPr>
            <a:endParaRPr/>
          </a:p>
        </p:txBody>
      </p:sp>
      <p:sp>
        <p:nvSpPr>
          <p:cNvPr id="86" name="Shape 86"/>
          <p:cNvSpPr>
            <a:spLocks noGrp="1" noRot="1" noChangeAspect="1"/>
          </p:cNvSpPr>
          <p:nvPr>
            <p:ph type="sldImg" idx="2"/>
          </p:nvPr>
        </p:nvSpPr>
        <p:spPr>
          <a:xfrm>
            <a:off x="409575" y="1233488"/>
            <a:ext cx="5916613" cy="3328987"/>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010349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CFABF18-AD31-4643-9FBB-31ECF73F595C}" type="slidenum">
              <a:rPr kumimoji="1" lang="ja-JP" altLang="en-US" smtClean="0"/>
              <a:t>39</a:t>
            </a:fld>
            <a:endParaRPr kumimoji="1" lang="ja-JP" altLang="en-US"/>
          </a:p>
        </p:txBody>
      </p:sp>
    </p:spTree>
    <p:extLst>
      <p:ext uri="{BB962C8B-B14F-4D97-AF65-F5344CB8AC3E}">
        <p14:creationId xmlns:p14="http://schemas.microsoft.com/office/powerpoint/2010/main" val="631036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409575" y="1233488"/>
            <a:ext cx="5916613" cy="3328987"/>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96" name="Shape 96"/>
          <p:cNvSpPr txBox="1">
            <a:spLocks noGrp="1"/>
          </p:cNvSpPr>
          <p:nvPr>
            <p:ph type="body" idx="1"/>
          </p:nvPr>
        </p:nvSpPr>
        <p:spPr>
          <a:xfrm>
            <a:off x="673577" y="4748163"/>
            <a:ext cx="5388609" cy="3884861"/>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97" name="Shape 97"/>
          <p:cNvSpPr txBox="1">
            <a:spLocks noGrp="1"/>
          </p:cNvSpPr>
          <p:nvPr>
            <p:ph type="sldNum" idx="12"/>
          </p:nvPr>
        </p:nvSpPr>
        <p:spPr>
          <a:xfrm>
            <a:off x="3815373" y="9371285"/>
            <a:ext cx="2918830" cy="495027"/>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altLang="ja-JP" sz="1200">
                <a:solidFill>
                  <a:schemeClr val="dk1"/>
                </a:solidFill>
                <a:latin typeface="Calibri"/>
                <a:ea typeface="Calibri"/>
                <a:cs typeface="Calibri"/>
                <a:sym typeface="Calibri"/>
              </a:rPr>
              <a:t>4</a:t>
            </a:fld>
            <a:endParaRPr lang="ja-JP"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5478824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CFABF18-AD31-4643-9FBB-31ECF73F595C}" type="slidenum">
              <a:rPr kumimoji="1" lang="ja-JP" altLang="en-US" smtClean="0"/>
              <a:t>15</a:t>
            </a:fld>
            <a:endParaRPr kumimoji="1" lang="ja-JP" altLang="en-US"/>
          </a:p>
        </p:txBody>
      </p:sp>
    </p:spTree>
    <p:extLst>
      <p:ext uri="{BB962C8B-B14F-4D97-AF65-F5344CB8AC3E}">
        <p14:creationId xmlns:p14="http://schemas.microsoft.com/office/powerpoint/2010/main" val="31493133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CFABF18-AD31-4643-9FBB-31ECF73F595C}" type="slidenum">
              <a:rPr kumimoji="1" lang="ja-JP" altLang="en-US" smtClean="0"/>
              <a:t>16</a:t>
            </a:fld>
            <a:endParaRPr kumimoji="1" lang="ja-JP" altLang="en-US"/>
          </a:p>
        </p:txBody>
      </p:sp>
    </p:spTree>
    <p:extLst>
      <p:ext uri="{BB962C8B-B14F-4D97-AF65-F5344CB8AC3E}">
        <p14:creationId xmlns:p14="http://schemas.microsoft.com/office/powerpoint/2010/main" val="33116303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CFABF18-AD31-4643-9FBB-31ECF73F595C}" type="slidenum">
              <a:rPr kumimoji="1" lang="ja-JP" altLang="en-US" smtClean="0"/>
              <a:t>17</a:t>
            </a:fld>
            <a:endParaRPr kumimoji="1" lang="ja-JP" altLang="en-US"/>
          </a:p>
        </p:txBody>
      </p:sp>
    </p:spTree>
    <p:extLst>
      <p:ext uri="{BB962C8B-B14F-4D97-AF65-F5344CB8AC3E}">
        <p14:creationId xmlns:p14="http://schemas.microsoft.com/office/powerpoint/2010/main" val="39235379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CFABF18-AD31-4643-9FBB-31ECF73F595C}" type="slidenum">
              <a:rPr kumimoji="1" lang="ja-JP" altLang="en-US" smtClean="0"/>
              <a:t>18</a:t>
            </a:fld>
            <a:endParaRPr kumimoji="1" lang="ja-JP" altLang="en-US"/>
          </a:p>
        </p:txBody>
      </p:sp>
    </p:spTree>
    <p:extLst>
      <p:ext uri="{BB962C8B-B14F-4D97-AF65-F5344CB8AC3E}">
        <p14:creationId xmlns:p14="http://schemas.microsoft.com/office/powerpoint/2010/main" val="34811586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CFABF18-AD31-4643-9FBB-31ECF73F595C}" type="slidenum">
              <a:rPr kumimoji="1" lang="ja-JP" altLang="en-US" smtClean="0"/>
              <a:t>25</a:t>
            </a:fld>
            <a:endParaRPr kumimoji="1" lang="ja-JP" altLang="en-US"/>
          </a:p>
        </p:txBody>
      </p:sp>
    </p:spTree>
    <p:extLst>
      <p:ext uri="{BB962C8B-B14F-4D97-AF65-F5344CB8AC3E}">
        <p14:creationId xmlns:p14="http://schemas.microsoft.com/office/powerpoint/2010/main" val="24815733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D19C7BB-EF13-4D29-8A58-7A3C5ECAD2D8}" type="slidenum">
              <a:rPr kumimoji="1" lang="ja-JP" altLang="en-US" smtClean="0"/>
              <a:t>27</a:t>
            </a:fld>
            <a:endParaRPr kumimoji="1" lang="ja-JP" altLang="en-US"/>
          </a:p>
        </p:txBody>
      </p:sp>
    </p:spTree>
    <p:extLst>
      <p:ext uri="{BB962C8B-B14F-4D97-AF65-F5344CB8AC3E}">
        <p14:creationId xmlns:p14="http://schemas.microsoft.com/office/powerpoint/2010/main" val="12595122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D19C7BB-EF13-4D29-8A58-7A3C5ECAD2D8}" type="slidenum">
              <a:rPr kumimoji="1" lang="ja-JP" altLang="en-US" smtClean="0"/>
              <a:t>33</a:t>
            </a:fld>
            <a:endParaRPr kumimoji="1" lang="ja-JP" altLang="en-US"/>
          </a:p>
        </p:txBody>
      </p:sp>
    </p:spTree>
    <p:extLst>
      <p:ext uri="{BB962C8B-B14F-4D97-AF65-F5344CB8AC3E}">
        <p14:creationId xmlns:p14="http://schemas.microsoft.com/office/powerpoint/2010/main" val="6244713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171AF1E6-D29C-4CBF-AC93-A9D39375EFA2}" type="datetime1">
              <a:rPr kumimoji="1" lang="ja-JP" altLang="en-US" smtClean="0"/>
              <a:t>2016/9/4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46A3120-87D5-48FE-95FF-B9D32DB3470B}" type="slidenum">
              <a:rPr kumimoji="1" lang="ja-JP" altLang="en-US" smtClean="0"/>
              <a:t>‹#›</a:t>
            </a:fld>
            <a:endParaRPr kumimoji="1" lang="ja-JP" alt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211256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456F5B57-2039-4325-8428-3DB43282D130}" type="datetime1">
              <a:rPr kumimoji="1" lang="ja-JP" altLang="en-US" smtClean="0"/>
              <a:t>2016/9/4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46A3120-87D5-48FE-95FF-B9D32DB3470B}" type="slidenum">
              <a:rPr kumimoji="1" lang="ja-JP" altLang="en-US" smtClean="0"/>
              <a:t>‹#›</a:t>
            </a:fld>
            <a:endParaRPr kumimoji="1" lang="ja-JP" altLang="en-US"/>
          </a:p>
        </p:txBody>
      </p:sp>
    </p:spTree>
    <p:extLst>
      <p:ext uri="{BB962C8B-B14F-4D97-AF65-F5344CB8AC3E}">
        <p14:creationId xmlns:p14="http://schemas.microsoft.com/office/powerpoint/2010/main" val="164289409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3004DB0A-0AB4-4B3A-B1C5-149607212C7F}" type="datetime1">
              <a:rPr kumimoji="1" lang="ja-JP" altLang="en-US" smtClean="0"/>
              <a:t>2016/9/4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46A3120-87D5-48FE-95FF-B9D32DB3470B}" type="slidenum">
              <a:rPr kumimoji="1" lang="ja-JP" altLang="en-US" smtClean="0"/>
              <a:t>‹#›</a:t>
            </a:fld>
            <a:endParaRPr kumimoji="1" lang="ja-JP" altLang="en-US"/>
          </a:p>
        </p:txBody>
      </p:sp>
    </p:spTree>
    <p:extLst>
      <p:ext uri="{BB962C8B-B14F-4D97-AF65-F5344CB8AC3E}">
        <p14:creationId xmlns:p14="http://schemas.microsoft.com/office/powerpoint/2010/main" val="411869976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10"/>
          </p:nvPr>
        </p:nvSpPr>
        <p:spPr/>
        <p:txBody>
          <a:bodyPr/>
          <a:lstStyle/>
          <a:p>
            <a:fld id="{A3DAA18D-2981-467F-BF44-1930A2E75A2B}" type="datetime1">
              <a:rPr kumimoji="1" lang="ja-JP" altLang="en-US" smtClean="0"/>
              <a:t>2016/9/4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46A3120-87D5-48FE-95FF-B9D32DB3470B}" type="slidenum">
              <a:rPr kumimoji="1" lang="ja-JP" altLang="en-US" smtClean="0"/>
              <a:t>‹#›</a:t>
            </a:fld>
            <a:endParaRPr kumimoji="1" lang="ja-JP" altLang="en-US"/>
          </a:p>
        </p:txBody>
      </p:sp>
    </p:spTree>
    <p:extLst>
      <p:ext uri="{BB962C8B-B14F-4D97-AF65-F5344CB8AC3E}">
        <p14:creationId xmlns:p14="http://schemas.microsoft.com/office/powerpoint/2010/main" val="331705412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EA2855E1-6BB5-473B-9E97-3D9537336D1F}" type="datetime1">
              <a:rPr kumimoji="1" lang="ja-JP" altLang="en-US" smtClean="0"/>
              <a:t>2016/9/4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46A3120-87D5-48FE-95FF-B9D32DB3470B}" type="slidenum">
              <a:rPr kumimoji="1" lang="ja-JP" altLang="en-US" smtClean="0"/>
              <a:t>‹#›</a:t>
            </a:fld>
            <a:endParaRPr kumimoji="1" lang="ja-JP"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771100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6D5DC93B-15C6-4857-8883-7463689B459A}" type="datetime1">
              <a:rPr kumimoji="1" lang="ja-JP" altLang="en-US" smtClean="0"/>
              <a:t>2016/9/4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46A3120-87D5-48FE-95FF-B9D32DB3470B}" type="slidenum">
              <a:rPr kumimoji="1" lang="ja-JP" altLang="en-US" smtClean="0"/>
              <a:t>‹#›</a:t>
            </a:fld>
            <a:endParaRPr kumimoji="1" lang="ja-JP" altLang="en-US"/>
          </a:p>
        </p:txBody>
      </p:sp>
    </p:spTree>
    <p:extLst>
      <p:ext uri="{BB962C8B-B14F-4D97-AF65-F5344CB8AC3E}">
        <p14:creationId xmlns:p14="http://schemas.microsoft.com/office/powerpoint/2010/main" val="3748063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1097280" y="2582334"/>
            <a:ext cx="4937760" cy="33782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6217920" y="2582334"/>
            <a:ext cx="4937760" cy="33782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DC061F94-F42C-403F-A428-36BB3415829E}" type="datetime1">
              <a:rPr kumimoji="1" lang="ja-JP" altLang="en-US" smtClean="0"/>
              <a:t>2016/9/4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46A3120-87D5-48FE-95FF-B9D32DB3470B}" type="slidenum">
              <a:rPr kumimoji="1" lang="ja-JP" altLang="en-US" smtClean="0"/>
              <a:t>‹#›</a:t>
            </a:fld>
            <a:endParaRPr kumimoji="1" lang="ja-JP" altLang="en-US"/>
          </a:p>
        </p:txBody>
      </p:sp>
    </p:spTree>
    <p:extLst>
      <p:ext uri="{BB962C8B-B14F-4D97-AF65-F5344CB8AC3E}">
        <p14:creationId xmlns:p14="http://schemas.microsoft.com/office/powerpoint/2010/main" val="28708580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E588EBB4-84FE-4C15-AAFA-A50DE72B3464}" type="datetime1">
              <a:rPr kumimoji="1" lang="ja-JP" altLang="en-US" smtClean="0"/>
              <a:t>2016/9/4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46A3120-87D5-48FE-95FF-B9D32DB3470B}" type="slidenum">
              <a:rPr kumimoji="1" lang="ja-JP" altLang="en-US" smtClean="0"/>
              <a:t>‹#›</a:t>
            </a:fld>
            <a:endParaRPr kumimoji="1" lang="ja-JP" altLang="en-US"/>
          </a:p>
        </p:txBody>
      </p:sp>
    </p:spTree>
    <p:extLst>
      <p:ext uri="{BB962C8B-B14F-4D97-AF65-F5344CB8AC3E}">
        <p14:creationId xmlns:p14="http://schemas.microsoft.com/office/powerpoint/2010/main" val="926617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302E2F8-5F82-4E7E-BDB4-DA5A1CE435EE}" type="datetime1">
              <a:rPr kumimoji="1" lang="ja-JP" altLang="en-US" smtClean="0"/>
              <a:t>2016/9/4</a:t>
            </a:fld>
            <a:endParaRPr kumimoji="1" lang="ja-JP"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kumimoji="1" lang="ja-JP" altLang="en-US"/>
          </a:p>
        </p:txBody>
      </p:sp>
      <p:sp>
        <p:nvSpPr>
          <p:cNvPr id="9" name="Slide Number Placeholder 8"/>
          <p:cNvSpPr>
            <a:spLocks noGrp="1"/>
          </p:cNvSpPr>
          <p:nvPr>
            <p:ph type="sldNum" sz="quarter" idx="12"/>
          </p:nvPr>
        </p:nvSpPr>
        <p:spPr/>
        <p:txBody>
          <a:bodyPr/>
          <a:lstStyle/>
          <a:p>
            <a:fld id="{F46A3120-87D5-48FE-95FF-B9D32DB3470B}" type="slidenum">
              <a:rPr kumimoji="1" lang="ja-JP" altLang="en-US" smtClean="0"/>
              <a:t>‹#›</a:t>
            </a:fld>
            <a:endParaRPr kumimoji="1" lang="ja-JP" altLang="en-US"/>
          </a:p>
        </p:txBody>
      </p:sp>
    </p:spTree>
    <p:extLst>
      <p:ext uri="{BB962C8B-B14F-4D97-AF65-F5344CB8AC3E}">
        <p14:creationId xmlns:p14="http://schemas.microsoft.com/office/powerpoint/2010/main" val="552327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F26F1538-BCDE-429D-A0A6-5649A71872CC}" type="datetime1">
              <a:rPr kumimoji="1" lang="ja-JP" altLang="en-US" smtClean="0"/>
              <a:t>2016/9/4</a:t>
            </a:fld>
            <a:endParaRPr kumimoji="1" lang="ja-JP" alt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kumimoji="1" lang="ja-JP"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F46A3120-87D5-48FE-95FF-B9D32DB3470B}" type="slidenum">
              <a:rPr kumimoji="1" lang="ja-JP" altLang="en-US" smtClean="0"/>
              <a:t>‹#›</a:t>
            </a:fld>
            <a:endParaRPr kumimoji="1" lang="ja-JP" altLang="en-US"/>
          </a:p>
        </p:txBody>
      </p:sp>
    </p:spTree>
    <p:extLst>
      <p:ext uri="{BB962C8B-B14F-4D97-AF65-F5344CB8AC3E}">
        <p14:creationId xmlns:p14="http://schemas.microsoft.com/office/powerpoint/2010/main" val="1607088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36EB542-988C-41C7-818F-D2DE382C899A}" type="datetime1">
              <a:rPr kumimoji="1" lang="ja-JP" altLang="en-US" smtClean="0"/>
              <a:t>2016/9/4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46A3120-87D5-48FE-95FF-B9D32DB3470B}" type="slidenum">
              <a:rPr kumimoji="1" lang="ja-JP" altLang="en-US" smtClean="0"/>
              <a:t>‹#›</a:t>
            </a:fld>
            <a:endParaRPr kumimoji="1" lang="ja-JP" altLang="en-US"/>
          </a:p>
        </p:txBody>
      </p:sp>
    </p:spTree>
    <p:extLst>
      <p:ext uri="{BB962C8B-B14F-4D97-AF65-F5344CB8AC3E}">
        <p14:creationId xmlns:p14="http://schemas.microsoft.com/office/powerpoint/2010/main" val="3677280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0D20087-A267-432E-9C07-8F68A11C5427}" type="datetime1">
              <a:rPr kumimoji="1" lang="ja-JP" altLang="en-US" smtClean="0"/>
              <a:t>2016/9/4</a:t>
            </a:fld>
            <a:endParaRPr kumimoji="1" lang="ja-JP"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kumimoji="1" lang="ja-JP" alt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2800">
                <a:solidFill>
                  <a:srgbClr val="FFFFFF"/>
                </a:solidFill>
              </a:defRPr>
            </a:lvl1pPr>
          </a:lstStyle>
          <a:p>
            <a:fld id="{F46A3120-87D5-48FE-95FF-B9D32DB3470B}" type="slidenum">
              <a:rPr lang="ja-JP" altLang="en-US" smtClean="0"/>
              <a:pPr/>
              <a:t>‹#›</a:t>
            </a:fld>
            <a:endParaRPr lang="ja-JP" alt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336047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hf hdr="0" ftr="0" dt="0"/>
  <p:txStyles>
    <p:titleStyle>
      <a:lvl1pPr algn="l" defTabSz="914400" rtl="0" eaLnBrk="1" latinLnBrk="0" hangingPunct="1">
        <a:lnSpc>
          <a:spcPct val="85000"/>
        </a:lnSpc>
        <a:spcBef>
          <a:spcPct val="0"/>
        </a:spcBef>
        <a:buNone/>
        <a:defRPr kumimoji="1"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www.cao.go.jp/consumer/history/03/kabusoshiki/tokusho/doc/20150305_shiryou3.pdf#search='%E8%A8%AA%E5%95%8F%E8%B2%A9%E5%A3%B2+%E5%A3%B2%E4%B8%8A+%E6%B8%9B%E5%B0%91" TargetMode="External"/><Relationship Id="rId2" Type="http://schemas.openxmlformats.org/officeDocument/2006/relationships/hyperlink" Target="https://www.kkc.or.jp/data/release/00000088-1.pdf" TargetMode="External"/><Relationship Id="rId1" Type="http://schemas.openxmlformats.org/officeDocument/2006/relationships/slideLayout" Target="../slideLayouts/slideLayout2.xml"/><Relationship Id="rId5" Type="http://schemas.openxmlformats.org/officeDocument/2006/relationships/hyperlink" Target="http://www.nri.com/jp/opinion/it_solution/2008/pdf/IT20080105.pdf" TargetMode="External"/><Relationship Id="rId4" Type="http://schemas.openxmlformats.org/officeDocument/2006/relationships/hyperlink" Target="http://globis.jp/article/1684" TargetMode="External"/></Relationships>
</file>

<file path=ppt/slides/_rels/slide46.xml.rels><?xml version="1.0" encoding="UTF-8" standalone="yes"?>
<Relationships xmlns="http://schemas.openxmlformats.org/package/2006/relationships"><Relationship Id="rId2" Type="http://schemas.openxmlformats.org/officeDocument/2006/relationships/hyperlink" Target="http://hanoblog.com/"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sz="7200" dirty="0" smtClean="0"/>
              <a:t>コンテンツマーケティング（仮）</a:t>
            </a:r>
            <a:r>
              <a:rPr kumimoji="1" lang="en-US" altLang="ja-JP" sz="7200" dirty="0" smtClean="0"/>
              <a:t/>
            </a:r>
            <a:br>
              <a:rPr kumimoji="1" lang="en-US" altLang="ja-JP" sz="7200" dirty="0" smtClean="0"/>
            </a:br>
            <a:endParaRPr kumimoji="1" lang="ja-JP" altLang="en-US" sz="7200" dirty="0"/>
          </a:p>
        </p:txBody>
      </p:sp>
      <p:sp>
        <p:nvSpPr>
          <p:cNvPr id="3" name="サブタイトル 2"/>
          <p:cNvSpPr>
            <a:spLocks noGrp="1"/>
          </p:cNvSpPr>
          <p:nvPr>
            <p:ph type="subTitle" idx="1"/>
          </p:nvPr>
        </p:nvSpPr>
        <p:spPr/>
        <p:txBody>
          <a:bodyPr/>
          <a:lstStyle/>
          <a:p>
            <a:pPr algn="r"/>
            <a:r>
              <a:rPr lang="ja-JP" altLang="en-US" dirty="0" smtClean="0"/>
              <a:t>東洋大学峰尾ゼミナール３年</a:t>
            </a:r>
            <a:endParaRPr lang="en-US" altLang="ja-JP" dirty="0" smtClean="0"/>
          </a:p>
          <a:p>
            <a:pPr algn="r"/>
            <a:r>
              <a:rPr lang="ja-JP" altLang="en-US" dirty="0" smtClean="0"/>
              <a:t>猪股</a:t>
            </a:r>
            <a:r>
              <a:rPr lang="ja-JP" altLang="en-US" dirty="0"/>
              <a:t>　大部　大野　加藤　花上</a:t>
            </a:r>
          </a:p>
          <a:p>
            <a:endParaRPr kumimoji="1" lang="ja-JP" altLang="en-US" dirty="0"/>
          </a:p>
        </p:txBody>
      </p:sp>
      <p:sp>
        <p:nvSpPr>
          <p:cNvPr id="5" name="スライド番号プレースホルダー 4"/>
          <p:cNvSpPr>
            <a:spLocks noGrp="1"/>
          </p:cNvSpPr>
          <p:nvPr>
            <p:ph type="sldNum" sz="quarter" idx="12"/>
          </p:nvPr>
        </p:nvSpPr>
        <p:spPr/>
        <p:txBody>
          <a:bodyPr/>
          <a:lstStyle/>
          <a:p>
            <a:fld id="{F46A3120-87D5-48FE-95FF-B9D32DB3470B}" type="slidenum">
              <a:rPr kumimoji="1" lang="ja-JP" altLang="en-US" smtClean="0"/>
              <a:t>1</a:t>
            </a:fld>
            <a:endParaRPr kumimoji="1" lang="ja-JP" altLang="en-US"/>
          </a:p>
        </p:txBody>
      </p:sp>
    </p:spTree>
    <p:extLst>
      <p:ext uri="{BB962C8B-B14F-4D97-AF65-F5344CB8AC3E}">
        <p14:creationId xmlns:p14="http://schemas.microsoft.com/office/powerpoint/2010/main" val="36366270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現状分析</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dirty="0" smtClean="0"/>
              <a:t>◆顧客</a:t>
            </a:r>
            <a:r>
              <a:rPr lang="ja-JP" altLang="en-US" dirty="0"/>
              <a:t>とのコミュニケーションが</a:t>
            </a:r>
            <a:r>
              <a:rPr lang="ja-JP" altLang="en-US" dirty="0" smtClean="0"/>
              <a:t>生まれる</a:t>
            </a:r>
            <a:endParaRPr lang="en-US" altLang="ja-JP" dirty="0" smtClean="0"/>
          </a:p>
          <a:p>
            <a:pPr marL="0" indent="0">
              <a:buNone/>
            </a:pPr>
            <a:r>
              <a:rPr lang="ja-JP" altLang="en-US" dirty="0"/>
              <a:t>一方的に届ける宣伝的なメッセージでは、顧客とのコミュニケーションは</a:t>
            </a:r>
            <a:r>
              <a:rPr lang="ja-JP" altLang="en-US" dirty="0" smtClean="0"/>
              <a:t>生まれな</a:t>
            </a:r>
            <a:r>
              <a:rPr lang="ja-JP" altLang="en-US" dirty="0"/>
              <a:t>い</a:t>
            </a:r>
            <a:r>
              <a:rPr lang="ja-JP" altLang="en-US" dirty="0" smtClean="0"/>
              <a:t>。 </a:t>
            </a:r>
            <a:r>
              <a:rPr lang="ja-JP" altLang="en-US" dirty="0"/>
              <a:t>必要とする情報を顧客自らが見つける環境を整えることが コミュニケーションの活性化</a:t>
            </a:r>
            <a:r>
              <a:rPr lang="ja-JP" altLang="en-US" dirty="0" smtClean="0"/>
              <a:t>につ</a:t>
            </a:r>
            <a:r>
              <a:rPr lang="ja-JP" altLang="en-US" dirty="0"/>
              <a:t>な</a:t>
            </a:r>
            <a:r>
              <a:rPr lang="ja-JP" altLang="en-US" dirty="0" smtClean="0"/>
              <a:t>がる。</a:t>
            </a:r>
            <a:endParaRPr lang="en-US" altLang="ja-JP" dirty="0" smtClean="0"/>
          </a:p>
          <a:p>
            <a:pPr marL="0" indent="0">
              <a:buNone/>
            </a:pPr>
            <a:r>
              <a:rPr lang="ja-JP" altLang="en-US" dirty="0" smtClean="0"/>
              <a:t>◆</a:t>
            </a:r>
            <a:r>
              <a:rPr lang="ja-JP" altLang="en-US" dirty="0"/>
              <a:t>顧客のロイヤルティを</a:t>
            </a:r>
            <a:r>
              <a:rPr lang="ja-JP" altLang="en-US" dirty="0" smtClean="0"/>
              <a:t>高められる</a:t>
            </a:r>
            <a:endParaRPr lang="en-US" altLang="ja-JP" dirty="0"/>
          </a:p>
          <a:p>
            <a:pPr marL="0" indent="0">
              <a:buNone/>
            </a:pPr>
            <a:r>
              <a:rPr lang="ja-JP" altLang="en-US" dirty="0" smtClean="0"/>
              <a:t>自社の商品をすでに購入している人に向けて、カスタマーサービスの一環として</a:t>
            </a:r>
            <a:r>
              <a:rPr lang="ja-JP" altLang="en-US" dirty="0"/>
              <a:t>充実</a:t>
            </a:r>
            <a:r>
              <a:rPr lang="ja-JP" altLang="en-US" dirty="0" smtClean="0"/>
              <a:t>した</a:t>
            </a:r>
            <a:r>
              <a:rPr lang="ja-JP" altLang="en-US" dirty="0"/>
              <a:t>コンテンツ</a:t>
            </a:r>
            <a:r>
              <a:rPr lang="ja-JP" altLang="en-US" dirty="0" smtClean="0"/>
              <a:t>を用意できれば、顧客は商品をより上手に使えるようになり、顧客満足度が高まり、結果としてリピーターの獲得につながる。</a:t>
            </a:r>
            <a:endParaRPr lang="en-US" altLang="ja-JP" dirty="0" smtClean="0"/>
          </a:p>
          <a:p>
            <a:pPr marL="0" indent="0">
              <a:buNone/>
            </a:pPr>
            <a:r>
              <a:rPr lang="ja-JP" altLang="en-US" dirty="0" smtClean="0"/>
              <a:t>◆</a:t>
            </a:r>
            <a:r>
              <a:rPr lang="ja-JP" altLang="en-US" dirty="0"/>
              <a:t>ターゲットが絞り込みやすくなる</a:t>
            </a:r>
            <a:endParaRPr lang="en-US" altLang="ja-JP" dirty="0"/>
          </a:p>
          <a:p>
            <a:pPr marL="0" indent="0">
              <a:buNone/>
            </a:pPr>
            <a:r>
              <a:rPr lang="ja-JP" altLang="en-US" dirty="0"/>
              <a:t>コンテンツマーケティングでは、最初から興味や関心の高い人だけに絞って情報を</a:t>
            </a:r>
            <a:r>
              <a:rPr lang="ja-JP" altLang="en-US" dirty="0" smtClean="0"/>
              <a:t>届けることができ</a:t>
            </a:r>
            <a:r>
              <a:rPr lang="ja-JP" altLang="en-US" dirty="0"/>
              <a:t>る</a:t>
            </a:r>
            <a:r>
              <a:rPr lang="ja-JP" altLang="en-US" dirty="0" smtClean="0"/>
              <a:t>。</a:t>
            </a:r>
            <a:endParaRPr lang="en-US" altLang="ja-JP"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10</a:t>
            </a:fld>
            <a:endParaRPr kumimoji="1" lang="ja-JP" altLang="en-US"/>
          </a:p>
        </p:txBody>
      </p:sp>
    </p:spTree>
    <p:extLst>
      <p:ext uri="{BB962C8B-B14F-4D97-AF65-F5344CB8AC3E}">
        <p14:creationId xmlns:p14="http://schemas.microsoft.com/office/powerpoint/2010/main" val="23002221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現状分析</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a:t>
            </a:r>
            <a:r>
              <a:rPr lang="ja-JP" altLang="en-US" dirty="0"/>
              <a:t>情報を自然に拡散できる</a:t>
            </a:r>
            <a:endParaRPr lang="en-US" altLang="ja-JP" dirty="0"/>
          </a:p>
          <a:p>
            <a:r>
              <a:rPr kumimoji="1" lang="ja-JP" altLang="en-US" dirty="0" smtClean="0"/>
              <a:t>人々が必要としている情報をブログや動画で提供することで、</a:t>
            </a:r>
            <a:r>
              <a:rPr kumimoji="1" lang="en-US" altLang="ja-JP" dirty="0" smtClean="0"/>
              <a:t>Twitter</a:t>
            </a:r>
            <a:r>
              <a:rPr kumimoji="1" lang="ja-JP" altLang="en-US" dirty="0" smtClean="0"/>
              <a:t>や</a:t>
            </a:r>
            <a:r>
              <a:rPr kumimoji="1" lang="en-US" altLang="ja-JP" dirty="0" err="1" smtClean="0"/>
              <a:t>facebook</a:t>
            </a:r>
            <a:r>
              <a:rPr kumimoji="1" lang="ja-JP" altLang="en-US" dirty="0" smtClean="0"/>
              <a:t>といったソーシャルメディアで拡散しやすくなる。</a:t>
            </a:r>
            <a:endParaRPr kumimoji="1" lang="en-US" altLang="ja-JP" dirty="0" smtClean="0"/>
          </a:p>
          <a:p>
            <a:r>
              <a:rPr kumimoji="1" lang="ja-JP" altLang="en-US" dirty="0" smtClean="0"/>
              <a:t>◆</a:t>
            </a:r>
            <a:r>
              <a:rPr lang="ja-JP" altLang="en-US" dirty="0"/>
              <a:t>顧客の反応が検証しやすくなる</a:t>
            </a:r>
          </a:p>
          <a:p>
            <a:r>
              <a:rPr lang="ja-JP" altLang="en-US" dirty="0"/>
              <a:t>マスメディアを使った広告ではターゲットを絞り込めないと同時に、 広告接触後の行動について追跡調査が</a:t>
            </a:r>
            <a:r>
              <a:rPr lang="ja-JP" altLang="en-US" dirty="0" smtClean="0"/>
              <a:t>できないが、 </a:t>
            </a:r>
            <a:r>
              <a:rPr lang="ja-JP" altLang="en-US" dirty="0"/>
              <a:t>コンテンツマーケティングでは、ウェブサイトのアクセス解析などで効果を定量的に</a:t>
            </a:r>
            <a:r>
              <a:rPr lang="ja-JP" altLang="en-US" dirty="0" smtClean="0"/>
              <a:t>検証することができる。</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11</a:t>
            </a:fld>
            <a:endParaRPr kumimoji="1" lang="ja-JP" altLang="en-US"/>
          </a:p>
        </p:txBody>
      </p:sp>
    </p:spTree>
    <p:extLst>
      <p:ext uri="{BB962C8B-B14F-4D97-AF65-F5344CB8AC3E}">
        <p14:creationId xmlns:p14="http://schemas.microsoft.com/office/powerpoint/2010/main" val="11955498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12</a:t>
            </a:fld>
            <a:endParaRPr kumimoji="1" lang="ja-JP" altLang="en-US"/>
          </a:p>
        </p:txBody>
      </p:sp>
      <p:grpSp>
        <p:nvGrpSpPr>
          <p:cNvPr id="6" name="グループ化 5"/>
          <p:cNvGrpSpPr/>
          <p:nvPr/>
        </p:nvGrpSpPr>
        <p:grpSpPr>
          <a:xfrm>
            <a:off x="930168" y="2014579"/>
            <a:ext cx="10225512" cy="2561400"/>
            <a:chOff x="1013724" y="2410819"/>
            <a:chExt cx="10225512" cy="2561400"/>
          </a:xfrm>
        </p:grpSpPr>
        <p:sp>
          <p:nvSpPr>
            <p:cNvPr id="3" name="角丸四角形 2"/>
            <p:cNvSpPr/>
            <p:nvPr/>
          </p:nvSpPr>
          <p:spPr>
            <a:xfrm>
              <a:off x="1013724" y="2967534"/>
              <a:ext cx="10225512" cy="200468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u"/>
              </a:pPr>
              <a:r>
                <a:rPr kumimoji="1" lang="ja-JP" altLang="en-US" dirty="0" smtClean="0">
                  <a:solidFill>
                    <a:schemeClr val="tx2"/>
                  </a:solidFill>
                </a:rPr>
                <a:t>サンプル数　</a:t>
              </a:r>
              <a:r>
                <a:rPr kumimoji="1" lang="en-US" altLang="ja-JP" dirty="0" smtClean="0">
                  <a:solidFill>
                    <a:schemeClr val="tx2"/>
                  </a:solidFill>
                </a:rPr>
                <a:t>34</a:t>
              </a:r>
              <a:r>
                <a:rPr kumimoji="1" lang="ja-JP" altLang="en-US" dirty="0" smtClean="0">
                  <a:solidFill>
                    <a:schemeClr val="tx2"/>
                  </a:solidFill>
                </a:rPr>
                <a:t>社</a:t>
              </a:r>
              <a:endParaRPr kumimoji="1" lang="en-US" altLang="ja-JP" dirty="0" smtClean="0">
                <a:solidFill>
                  <a:schemeClr val="tx2"/>
                </a:solidFill>
              </a:endParaRPr>
            </a:p>
            <a:p>
              <a:pPr marL="285750" indent="-285750">
                <a:buFont typeface="Wingdings" panose="05000000000000000000" pitchFamily="2" charset="2"/>
                <a:buChar char="u"/>
              </a:pPr>
              <a:r>
                <a:rPr lang="ja-JP" altLang="en-US" dirty="0" smtClean="0">
                  <a:solidFill>
                    <a:schemeClr val="tx2"/>
                  </a:solidFill>
                </a:rPr>
                <a:t>知識・興味の程度で分類</a:t>
              </a:r>
              <a:endParaRPr lang="en-US" altLang="ja-JP" dirty="0" smtClean="0">
                <a:solidFill>
                  <a:schemeClr val="tx2"/>
                </a:solidFill>
              </a:endParaRPr>
            </a:p>
            <a:p>
              <a:r>
                <a:rPr lang="ja-JP" altLang="en-US" dirty="0">
                  <a:solidFill>
                    <a:schemeClr val="tx2"/>
                  </a:solidFill>
                </a:rPr>
                <a:t>　</a:t>
              </a:r>
              <a:r>
                <a:rPr lang="ja-JP" altLang="en-US" dirty="0" smtClean="0">
                  <a:solidFill>
                    <a:schemeClr val="tx2"/>
                  </a:solidFill>
                </a:rPr>
                <a:t>→コンテンツマーケティングのターゲットはその分野に関して興味のある人（興味）</a:t>
              </a:r>
              <a:endParaRPr lang="en-US" altLang="ja-JP" dirty="0" smtClean="0">
                <a:solidFill>
                  <a:schemeClr val="tx2"/>
                </a:solidFill>
              </a:endParaRPr>
            </a:p>
            <a:p>
              <a:r>
                <a:rPr lang="ja-JP" altLang="en-US" dirty="0">
                  <a:solidFill>
                    <a:schemeClr val="tx2"/>
                  </a:solidFill>
                </a:rPr>
                <a:t>　</a:t>
              </a:r>
              <a:r>
                <a:rPr lang="ja-JP" altLang="en-US" dirty="0" smtClean="0">
                  <a:solidFill>
                    <a:schemeClr val="tx2"/>
                  </a:solidFill>
                </a:rPr>
                <a:t>→コンテンツの提供の仕方により、ターゲットの知識</a:t>
              </a:r>
              <a:r>
                <a:rPr lang="ja-JP" altLang="en-US" dirty="0">
                  <a:solidFill>
                    <a:schemeClr val="tx2"/>
                  </a:solidFill>
                </a:rPr>
                <a:t>の有無</a:t>
              </a:r>
              <a:r>
                <a:rPr lang="ja-JP" altLang="en-US" dirty="0" smtClean="0">
                  <a:solidFill>
                    <a:schemeClr val="tx2"/>
                  </a:solidFill>
                </a:rPr>
                <a:t>に差があるのではないか（知識）</a:t>
              </a:r>
              <a:endParaRPr lang="en-US" altLang="ja-JP" dirty="0" smtClean="0">
                <a:solidFill>
                  <a:schemeClr val="tx2"/>
                </a:solidFill>
              </a:endParaRPr>
            </a:p>
          </p:txBody>
        </p:sp>
        <p:sp>
          <p:nvSpPr>
            <p:cNvPr id="5" name="角丸四角形 4"/>
            <p:cNvSpPr/>
            <p:nvPr/>
          </p:nvSpPr>
          <p:spPr>
            <a:xfrm>
              <a:off x="1479559" y="2410819"/>
              <a:ext cx="4218432" cy="7332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a:t>web</a:t>
              </a:r>
              <a:r>
                <a:rPr lang="ja-JP" altLang="en-US"/>
                <a:t>コンテンツの事例を分類する</a:t>
              </a:r>
              <a:endParaRPr lang="ja-JP" altLang="en-US" dirty="0"/>
            </a:p>
          </p:txBody>
        </p:sp>
      </p:grpSp>
      <p:sp>
        <p:nvSpPr>
          <p:cNvPr id="7" name="フローチャート: 結合子 6"/>
          <p:cNvSpPr/>
          <p:nvPr/>
        </p:nvSpPr>
        <p:spPr>
          <a:xfrm>
            <a:off x="326098" y="4876226"/>
            <a:ext cx="2727979" cy="1097280"/>
          </a:xfrm>
          <a:prstGeom prst="flowChartConnector">
            <a:avLst/>
          </a:prstGeom>
          <a:solidFill>
            <a:srgbClr val="FFFE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2"/>
                </a:solidFill>
              </a:rPr>
              <a:t>ハウツー</a:t>
            </a:r>
            <a:endParaRPr kumimoji="1" lang="ja-JP" altLang="en-US" sz="2400" b="1" dirty="0">
              <a:solidFill>
                <a:schemeClr val="tx2"/>
              </a:solidFill>
            </a:endParaRPr>
          </a:p>
        </p:txBody>
      </p:sp>
      <p:sp>
        <p:nvSpPr>
          <p:cNvPr id="8" name="フローチャート: 結合子 7"/>
          <p:cNvSpPr/>
          <p:nvPr/>
        </p:nvSpPr>
        <p:spPr>
          <a:xfrm>
            <a:off x="9292639" y="4845172"/>
            <a:ext cx="2727979" cy="1097280"/>
          </a:xfrm>
          <a:prstGeom prst="flowChartConnector">
            <a:avLst/>
          </a:prstGeom>
          <a:solidFill>
            <a:srgbClr val="FFFE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2"/>
                </a:solidFill>
              </a:rPr>
              <a:t>その他</a:t>
            </a:r>
            <a:endParaRPr kumimoji="1" lang="ja-JP" altLang="en-US" sz="2400" b="1" dirty="0">
              <a:solidFill>
                <a:schemeClr val="tx2"/>
              </a:solidFill>
            </a:endParaRPr>
          </a:p>
        </p:txBody>
      </p:sp>
      <p:sp>
        <p:nvSpPr>
          <p:cNvPr id="9" name="フローチャート: 結合子 8"/>
          <p:cNvSpPr/>
          <p:nvPr/>
        </p:nvSpPr>
        <p:spPr>
          <a:xfrm>
            <a:off x="6303792" y="4861273"/>
            <a:ext cx="2727979" cy="1097280"/>
          </a:xfrm>
          <a:prstGeom prst="flowChartConnector">
            <a:avLst/>
          </a:prstGeom>
          <a:solidFill>
            <a:srgbClr val="FFFE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2"/>
                </a:solidFill>
              </a:rPr>
              <a:t>商品紹介</a:t>
            </a:r>
            <a:endParaRPr kumimoji="1" lang="ja-JP" altLang="en-US" sz="2400" b="1" dirty="0">
              <a:solidFill>
                <a:schemeClr val="tx2"/>
              </a:solidFill>
            </a:endParaRPr>
          </a:p>
        </p:txBody>
      </p:sp>
      <p:sp>
        <p:nvSpPr>
          <p:cNvPr id="10" name="フローチャート: 結合子 9"/>
          <p:cNvSpPr/>
          <p:nvPr/>
        </p:nvSpPr>
        <p:spPr>
          <a:xfrm>
            <a:off x="3314945" y="4876226"/>
            <a:ext cx="2727979" cy="1097280"/>
          </a:xfrm>
          <a:prstGeom prst="flowChartConnector">
            <a:avLst/>
          </a:prstGeom>
          <a:solidFill>
            <a:srgbClr val="FFFEE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2"/>
                </a:solidFill>
              </a:rPr>
              <a:t>まとめ記事</a:t>
            </a:r>
            <a:endParaRPr kumimoji="1" lang="ja-JP" altLang="en-US" sz="2400" b="1" dirty="0">
              <a:solidFill>
                <a:schemeClr val="tx2"/>
              </a:solidFill>
            </a:endParaRPr>
          </a:p>
        </p:txBody>
      </p:sp>
    </p:spTree>
    <p:extLst>
      <p:ext uri="{BB962C8B-B14F-4D97-AF65-F5344CB8AC3E}">
        <p14:creationId xmlns:p14="http://schemas.microsoft.com/office/powerpoint/2010/main" val="11642356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①ハウツー</a:t>
            </a:r>
            <a:r>
              <a:rPr lang="en-US" altLang="ja-JP" dirty="0" smtClean="0"/>
              <a:t/>
            </a:r>
            <a:br>
              <a:rPr lang="en-US" altLang="ja-JP" dirty="0" smtClean="0"/>
            </a:br>
            <a:r>
              <a:rPr lang="ja-JP" altLang="en-US" sz="2000" dirty="0" smtClean="0"/>
              <a:t>初心者を助けるためのコンテンツ</a:t>
            </a:r>
            <a:endParaRPr kumimoji="1" lang="ja-JP" altLang="en-US" sz="2000" dirty="0"/>
          </a:p>
        </p:txBody>
      </p:sp>
      <p:sp>
        <p:nvSpPr>
          <p:cNvPr id="3" name="コンテンツ プレースホルダー 2"/>
          <p:cNvSpPr>
            <a:spLocks noGrp="1"/>
          </p:cNvSpPr>
          <p:nvPr>
            <p:ph idx="1"/>
          </p:nvPr>
        </p:nvSpPr>
        <p:spPr>
          <a:xfrm>
            <a:off x="1097280" y="1845734"/>
            <a:ext cx="10058400" cy="4361102"/>
          </a:xfrm>
        </p:spPr>
        <p:txBody>
          <a:bodyPr>
            <a:normAutofit fontScale="92500" lnSpcReduction="20000"/>
          </a:bodyPr>
          <a:lstStyle/>
          <a:p>
            <a:pPr>
              <a:buFont typeface="Wingdings" panose="05000000000000000000" pitchFamily="2" charset="2"/>
              <a:buChar char="u"/>
            </a:pPr>
            <a:r>
              <a:rPr lang="ja-JP" altLang="en-US" dirty="0" smtClean="0"/>
              <a:t>資生堂（化粧品）</a:t>
            </a:r>
            <a:endParaRPr lang="en-US" altLang="ja-JP" dirty="0" smtClean="0"/>
          </a:p>
          <a:p>
            <a:pPr>
              <a:buFont typeface="Wingdings" panose="05000000000000000000" pitchFamily="2" charset="2"/>
              <a:buChar char="u"/>
            </a:pPr>
            <a:r>
              <a:rPr lang="ja-JP" altLang="en-US" dirty="0" smtClean="0"/>
              <a:t>ゴルフダイジェスト社（ゴルフ関連）</a:t>
            </a:r>
            <a:endParaRPr lang="en-US" altLang="ja-JP" dirty="0" smtClean="0"/>
          </a:p>
          <a:p>
            <a:pPr>
              <a:buFont typeface="Wingdings" panose="05000000000000000000" pitchFamily="2" charset="2"/>
              <a:buChar char="u"/>
            </a:pPr>
            <a:r>
              <a:rPr lang="ja-JP" altLang="en-US" dirty="0" smtClean="0"/>
              <a:t>日本コカ・コーラ株式会社（飲料）</a:t>
            </a:r>
            <a:endParaRPr lang="en-US" altLang="ja-JP" dirty="0" smtClean="0"/>
          </a:p>
          <a:p>
            <a:pPr>
              <a:buFont typeface="Wingdings" panose="05000000000000000000" pitchFamily="2" charset="2"/>
              <a:buChar char="u"/>
            </a:pPr>
            <a:r>
              <a:rPr kumimoji="1" lang="ja-JP" altLang="en-US" dirty="0" smtClean="0"/>
              <a:t>アイリスオーヤマ（家具</a:t>
            </a:r>
            <a:r>
              <a:rPr kumimoji="1" lang="en-US" altLang="ja-JP" dirty="0" smtClean="0"/>
              <a:t>,</a:t>
            </a:r>
            <a:r>
              <a:rPr kumimoji="1" lang="ja-JP" altLang="en-US" dirty="0" smtClean="0"/>
              <a:t>家電</a:t>
            </a:r>
            <a:r>
              <a:rPr kumimoji="1" lang="en-US" altLang="ja-JP" dirty="0" smtClean="0"/>
              <a:t>,</a:t>
            </a:r>
            <a:r>
              <a:rPr kumimoji="1" lang="ja-JP" altLang="en-US" dirty="0" smtClean="0"/>
              <a:t>日用品</a:t>
            </a:r>
            <a:r>
              <a:rPr lang="ja-JP" altLang="en-US" dirty="0" smtClean="0"/>
              <a:t>等</a:t>
            </a:r>
            <a:r>
              <a:rPr kumimoji="1" lang="ja-JP" altLang="en-US" dirty="0" smtClean="0"/>
              <a:t>）</a:t>
            </a:r>
            <a:endParaRPr kumimoji="1" lang="en-US" altLang="ja-JP" dirty="0" smtClean="0"/>
          </a:p>
          <a:p>
            <a:pPr>
              <a:buFont typeface="Wingdings" panose="05000000000000000000" pitchFamily="2" charset="2"/>
              <a:buChar char="u"/>
            </a:pPr>
            <a:r>
              <a:rPr lang="ja-JP" altLang="en-US" dirty="0" smtClean="0"/>
              <a:t>ＬＩＯＮ（日用品）</a:t>
            </a:r>
            <a:endParaRPr lang="en-US" altLang="ja-JP" dirty="0" smtClean="0"/>
          </a:p>
          <a:p>
            <a:pPr>
              <a:buFont typeface="Wingdings" panose="05000000000000000000" pitchFamily="2" charset="2"/>
              <a:buChar char="u"/>
            </a:pPr>
            <a:r>
              <a:rPr kumimoji="1" lang="en-US" altLang="ja-JP" dirty="0" smtClean="0"/>
              <a:t>baby </a:t>
            </a:r>
            <a:r>
              <a:rPr kumimoji="1" lang="en-US" altLang="ja-JP" dirty="0" err="1" smtClean="0"/>
              <a:t>topia</a:t>
            </a:r>
            <a:r>
              <a:rPr lang="ja-JP" altLang="en-US" dirty="0" smtClean="0"/>
              <a:t>（</a:t>
            </a:r>
            <a:r>
              <a:rPr lang="ja-JP" altLang="en-US" dirty="0"/>
              <a:t>海外</a:t>
            </a:r>
            <a:r>
              <a:rPr lang="ja-JP" altLang="en-US" dirty="0" smtClean="0"/>
              <a:t>のベビー用品）</a:t>
            </a:r>
            <a:endParaRPr lang="en-US" altLang="ja-JP" dirty="0" smtClean="0"/>
          </a:p>
          <a:p>
            <a:pPr>
              <a:buFont typeface="Wingdings" panose="05000000000000000000" pitchFamily="2" charset="2"/>
              <a:buChar char="u"/>
            </a:pPr>
            <a:r>
              <a:rPr lang="ja-JP" altLang="en-US" dirty="0" smtClean="0"/>
              <a:t>ハウス食品（食品）</a:t>
            </a:r>
            <a:endParaRPr lang="en-US" altLang="ja-JP" dirty="0" smtClean="0"/>
          </a:p>
          <a:p>
            <a:pPr>
              <a:buFont typeface="Wingdings" panose="05000000000000000000" pitchFamily="2" charset="2"/>
              <a:buChar char="u"/>
            </a:pPr>
            <a:r>
              <a:rPr lang="ja-JP" altLang="en-US" dirty="0" smtClean="0"/>
              <a:t>花王</a:t>
            </a:r>
            <a:r>
              <a:rPr lang="ja-JP" altLang="en-US" dirty="0"/>
              <a:t>株式</a:t>
            </a:r>
            <a:r>
              <a:rPr lang="ja-JP" altLang="en-US" dirty="0" smtClean="0"/>
              <a:t>会社（日用品）</a:t>
            </a:r>
            <a:endParaRPr lang="en-US" altLang="ja-JP" dirty="0" smtClean="0"/>
          </a:p>
          <a:p>
            <a:pPr>
              <a:buFont typeface="Wingdings" panose="05000000000000000000" pitchFamily="2" charset="2"/>
              <a:buChar char="u"/>
            </a:pPr>
            <a:r>
              <a:rPr lang="ja-JP" altLang="en-US" dirty="0" smtClean="0"/>
              <a:t>エステー（掃除用品等）</a:t>
            </a:r>
            <a:endParaRPr lang="en-US" altLang="ja-JP" dirty="0" smtClean="0"/>
          </a:p>
          <a:p>
            <a:pPr>
              <a:buFont typeface="Wingdings" panose="05000000000000000000" pitchFamily="2" charset="2"/>
              <a:buChar char="u"/>
            </a:pPr>
            <a:r>
              <a:rPr lang="ja-JP" altLang="en-US" dirty="0"/>
              <a:t>アスパイラル（石鹸</a:t>
            </a:r>
            <a:r>
              <a:rPr lang="ja-JP" altLang="en-US" dirty="0" smtClean="0"/>
              <a:t>）</a:t>
            </a:r>
            <a:endParaRPr lang="en-US" altLang="ja-JP" dirty="0" smtClean="0"/>
          </a:p>
          <a:p>
            <a:pPr>
              <a:buFont typeface="Wingdings" panose="05000000000000000000" pitchFamily="2" charset="2"/>
              <a:buChar char="u"/>
            </a:pPr>
            <a:r>
              <a:rPr lang="ja-JP" altLang="en-US" dirty="0"/>
              <a:t>旭化成ホームプロダクツ株式会社（日用品）</a:t>
            </a:r>
            <a:endParaRPr lang="en-US" altLang="ja-JP" dirty="0"/>
          </a:p>
          <a:p>
            <a:pPr>
              <a:buFont typeface="Wingdings" panose="05000000000000000000" pitchFamily="2" charset="2"/>
              <a:buChar char="u"/>
            </a:pPr>
            <a:endParaRPr lang="en-US" altLang="ja-JP" dirty="0"/>
          </a:p>
          <a:p>
            <a:pPr>
              <a:buFont typeface="Wingdings" panose="05000000000000000000" pitchFamily="2" charset="2"/>
              <a:buChar char="u"/>
            </a:pPr>
            <a:endParaRPr lang="en-US" altLang="ja-JP" dirty="0" smtClean="0"/>
          </a:p>
          <a:p>
            <a:pPr marL="0" indent="0">
              <a:buNone/>
            </a:pPr>
            <a:endParaRPr lang="en-US" altLang="ja-JP" dirty="0" smtClean="0"/>
          </a:p>
          <a:p>
            <a:pPr marL="0" indent="0">
              <a:buNone/>
            </a:pPr>
            <a:endParaRPr lang="en-US" altLang="ja-JP" dirty="0" smtClean="0"/>
          </a:p>
          <a:p>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13</a:t>
            </a:fld>
            <a:endParaRPr kumimoji="1" lang="ja-JP" altLang="en-US"/>
          </a:p>
        </p:txBody>
      </p:sp>
      <p:sp>
        <p:nvSpPr>
          <p:cNvPr id="12" name="コンテンツ プレースホルダー 2"/>
          <p:cNvSpPr txBox="1">
            <a:spLocks/>
          </p:cNvSpPr>
          <p:nvPr/>
        </p:nvSpPr>
        <p:spPr>
          <a:xfrm>
            <a:off x="5904807" y="1737360"/>
            <a:ext cx="10058400" cy="402336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kumimoji="1"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a:buFont typeface="Wingdings" panose="05000000000000000000" pitchFamily="2" charset="2"/>
              <a:buChar char="u"/>
            </a:pPr>
            <a:r>
              <a:rPr lang="ja-JP" altLang="en-US" sz="1900" dirty="0" smtClean="0"/>
              <a:t>株式会社ココカラファインヘルスヘア（薬局）</a:t>
            </a:r>
            <a:endParaRPr lang="en-US" altLang="ja-JP" sz="1900" dirty="0" smtClean="0"/>
          </a:p>
          <a:p>
            <a:pPr>
              <a:buFont typeface="Wingdings" panose="05000000000000000000" pitchFamily="2" charset="2"/>
              <a:buChar char="u"/>
            </a:pPr>
            <a:r>
              <a:rPr lang="ja-JP" altLang="en-US" sz="1900" dirty="0" smtClean="0"/>
              <a:t>ゼブラ株式会社（文房具）</a:t>
            </a:r>
            <a:endParaRPr lang="en-US" altLang="ja-JP" sz="1900" dirty="0" smtClean="0"/>
          </a:p>
          <a:p>
            <a:pPr>
              <a:buFont typeface="Wingdings" panose="05000000000000000000" pitchFamily="2" charset="2"/>
              <a:buChar char="u"/>
            </a:pPr>
            <a:r>
              <a:rPr lang="ja-JP" altLang="en-US" sz="1900" dirty="0" smtClean="0"/>
              <a:t>シャレコ株式会社（スキンケア用品）</a:t>
            </a:r>
            <a:endParaRPr lang="en-US" altLang="ja-JP" sz="1900" dirty="0" smtClean="0"/>
          </a:p>
          <a:p>
            <a:pPr>
              <a:buFont typeface="Wingdings" panose="05000000000000000000" pitchFamily="2" charset="2"/>
              <a:buChar char="u"/>
            </a:pPr>
            <a:r>
              <a:rPr lang="ja-JP" altLang="en-US" sz="1900" dirty="0" smtClean="0"/>
              <a:t>損害保険ジャパン日本興亜株式会社（損害保険）</a:t>
            </a:r>
            <a:endParaRPr lang="en-US" altLang="ja-JP" sz="1900" dirty="0" smtClean="0"/>
          </a:p>
          <a:p>
            <a:pPr>
              <a:buFont typeface="Wingdings" panose="05000000000000000000" pitchFamily="2" charset="2"/>
              <a:buChar char="u"/>
            </a:pPr>
            <a:r>
              <a:rPr lang="ja-JP" altLang="en-US" sz="1900" dirty="0" smtClean="0"/>
              <a:t>旭化成ホームプロダクツ株式会社（日用品）</a:t>
            </a:r>
            <a:endParaRPr lang="en-US" altLang="ja-JP" sz="1900" dirty="0" smtClean="0"/>
          </a:p>
          <a:p>
            <a:pPr>
              <a:buFont typeface="Wingdings" panose="05000000000000000000" pitchFamily="2" charset="2"/>
              <a:buChar char="u"/>
            </a:pPr>
            <a:r>
              <a:rPr lang="ja-JP" altLang="en-US" sz="1900" dirty="0" smtClean="0"/>
              <a:t>おかざきクリニック（病院）</a:t>
            </a:r>
            <a:endParaRPr lang="en-US" altLang="ja-JP" sz="1900" dirty="0" smtClean="0"/>
          </a:p>
          <a:p>
            <a:pPr>
              <a:buFont typeface="Wingdings" panose="05000000000000000000" pitchFamily="2" charset="2"/>
              <a:buChar char="u"/>
            </a:pPr>
            <a:r>
              <a:rPr lang="ja-JP" altLang="en-US" sz="1900" dirty="0" smtClean="0"/>
              <a:t>エンジュク株式会社（生命保険紹介）</a:t>
            </a:r>
            <a:endParaRPr lang="en-US" altLang="ja-JP" sz="1900" dirty="0" smtClean="0"/>
          </a:p>
          <a:p>
            <a:pPr>
              <a:buFont typeface="Wingdings" panose="05000000000000000000" pitchFamily="2" charset="2"/>
              <a:buChar char="u"/>
            </a:pPr>
            <a:r>
              <a:rPr lang="ja-JP" altLang="en-US" sz="1900" dirty="0" smtClean="0"/>
              <a:t>株式会社</a:t>
            </a:r>
            <a:r>
              <a:rPr lang="en-US" altLang="ja-JP" sz="1900" dirty="0" smtClean="0"/>
              <a:t>j</a:t>
            </a:r>
            <a:r>
              <a:rPr lang="ja-JP" altLang="en-US" sz="1900" dirty="0" smtClean="0"/>
              <a:t>サポート（屋根修理）</a:t>
            </a:r>
            <a:endParaRPr lang="en-US" altLang="ja-JP" sz="1900" dirty="0" smtClean="0"/>
          </a:p>
          <a:p>
            <a:pPr>
              <a:buFont typeface="Wingdings" panose="05000000000000000000" pitchFamily="2" charset="2"/>
              <a:buChar char="u"/>
            </a:pPr>
            <a:r>
              <a:rPr lang="ja-JP" altLang="en-US" sz="1900" dirty="0" smtClean="0"/>
              <a:t>弁護士ドットコム株式会社（弁護士相談）</a:t>
            </a:r>
            <a:endParaRPr lang="en-US" altLang="ja-JP" sz="1900" dirty="0" smtClean="0"/>
          </a:p>
          <a:p>
            <a:pPr>
              <a:buFont typeface="Wingdings" panose="05000000000000000000" pitchFamily="2" charset="2"/>
              <a:buChar char="u"/>
            </a:pPr>
            <a:endParaRPr lang="en-US" altLang="ja-JP" dirty="0" smtClean="0"/>
          </a:p>
          <a:p>
            <a:endParaRPr lang="ja-JP" altLang="en-US" dirty="0"/>
          </a:p>
        </p:txBody>
      </p:sp>
    </p:spTree>
    <p:extLst>
      <p:ext uri="{BB962C8B-B14F-4D97-AF65-F5344CB8AC3E}">
        <p14:creationId xmlns:p14="http://schemas.microsoft.com/office/powerpoint/2010/main" val="6250179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①</a:t>
            </a:r>
            <a:r>
              <a:rPr lang="ja-JP" altLang="en-US" dirty="0" smtClean="0"/>
              <a:t>ハウツー記事</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14</a:t>
            </a:fld>
            <a:endParaRPr kumimoji="1" lang="ja-JP" altLang="en-US"/>
          </a:p>
        </p:txBody>
      </p:sp>
      <p:grpSp>
        <p:nvGrpSpPr>
          <p:cNvPr id="13" name="グループ化 12"/>
          <p:cNvGrpSpPr/>
          <p:nvPr/>
        </p:nvGrpSpPr>
        <p:grpSpPr>
          <a:xfrm>
            <a:off x="5680311" y="1932958"/>
            <a:ext cx="4458115" cy="4331229"/>
            <a:chOff x="6322153" y="1845734"/>
            <a:chExt cx="4458115" cy="4331229"/>
          </a:xfrm>
        </p:grpSpPr>
        <p:grpSp>
          <p:nvGrpSpPr>
            <p:cNvPr id="14" name="グループ化 13"/>
            <p:cNvGrpSpPr/>
            <p:nvPr/>
          </p:nvGrpSpPr>
          <p:grpSpPr>
            <a:xfrm>
              <a:off x="6322153" y="1845734"/>
              <a:ext cx="4304426" cy="4331229"/>
              <a:chOff x="6335357" y="1027906"/>
              <a:chExt cx="5554169" cy="5149057"/>
            </a:xfrm>
          </p:grpSpPr>
          <p:cxnSp>
            <p:nvCxnSpPr>
              <p:cNvPr id="16" name="直線矢印コネクタ 15"/>
              <p:cNvCxnSpPr/>
              <p:nvPr/>
            </p:nvCxnSpPr>
            <p:spPr>
              <a:xfrm>
                <a:off x="6335357" y="2894454"/>
                <a:ext cx="4787564" cy="329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p:nvPr/>
            </p:nvCxnSpPr>
            <p:spPr>
              <a:xfrm flipH="1" flipV="1">
                <a:off x="7101961" y="1423729"/>
                <a:ext cx="1" cy="47532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6778795" y="1027906"/>
                <a:ext cx="646331" cy="369332"/>
              </a:xfrm>
              <a:prstGeom prst="rect">
                <a:avLst/>
              </a:prstGeom>
              <a:noFill/>
            </p:spPr>
            <p:txBody>
              <a:bodyPr wrap="none" rtlCol="0">
                <a:spAutoFit/>
              </a:bodyPr>
              <a:lstStyle/>
              <a:p>
                <a:r>
                  <a:rPr lang="ja-JP" altLang="en-US" dirty="0" smtClean="0"/>
                  <a:t>知識</a:t>
                </a:r>
                <a:endParaRPr lang="en-US" altLang="ja-JP" dirty="0" smtClean="0"/>
              </a:p>
            </p:txBody>
          </p:sp>
          <p:sp>
            <p:nvSpPr>
              <p:cNvPr id="19" name="テキスト ボックス 18"/>
              <p:cNvSpPr txBox="1"/>
              <p:nvPr/>
            </p:nvSpPr>
            <p:spPr>
              <a:xfrm>
                <a:off x="11243195" y="2726262"/>
                <a:ext cx="646331" cy="369332"/>
              </a:xfrm>
              <a:prstGeom prst="rect">
                <a:avLst/>
              </a:prstGeom>
              <a:noFill/>
            </p:spPr>
            <p:txBody>
              <a:bodyPr wrap="none" rtlCol="0">
                <a:spAutoFit/>
              </a:bodyPr>
              <a:lstStyle/>
              <a:p>
                <a:r>
                  <a:rPr kumimoji="1" lang="ja-JP" altLang="en-US" dirty="0" smtClean="0"/>
                  <a:t>興味</a:t>
                </a:r>
                <a:endParaRPr kumimoji="1" lang="ja-JP" altLang="en-US" dirty="0"/>
              </a:p>
            </p:txBody>
          </p:sp>
        </p:grpSp>
        <p:sp>
          <p:nvSpPr>
            <p:cNvPr id="15" name="角丸四角形 14"/>
            <p:cNvSpPr/>
            <p:nvPr/>
          </p:nvSpPr>
          <p:spPr>
            <a:xfrm>
              <a:off x="7983644" y="4176521"/>
              <a:ext cx="2796624" cy="20004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ハウツー</a:t>
              </a:r>
              <a:endParaRPr kumimoji="1" lang="ja-JP" altLang="en-US" dirty="0"/>
            </a:p>
          </p:txBody>
        </p:sp>
      </p:grpSp>
      <p:sp>
        <p:nvSpPr>
          <p:cNvPr id="3" name="雲形吹き出し 2"/>
          <p:cNvSpPr/>
          <p:nvPr/>
        </p:nvSpPr>
        <p:spPr>
          <a:xfrm>
            <a:off x="750412" y="1932958"/>
            <a:ext cx="4976504" cy="1924196"/>
          </a:xfrm>
          <a:prstGeom prst="cloudCallout">
            <a:avLst>
              <a:gd name="adj1" fmla="val 44544"/>
              <a:gd name="adj2" fmla="val 70982"/>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2"/>
                </a:solidFill>
              </a:rPr>
              <a:t>疑問を解決することが基本なので、興味はあるが知識がないというひとを対象にしている</a:t>
            </a:r>
            <a:endParaRPr kumimoji="1" lang="ja-JP" altLang="en-US" dirty="0">
              <a:solidFill>
                <a:schemeClr val="tx2"/>
              </a:solidFill>
            </a:endParaRPr>
          </a:p>
        </p:txBody>
      </p:sp>
    </p:spTree>
    <p:extLst>
      <p:ext uri="{BB962C8B-B14F-4D97-AF65-F5344CB8AC3E}">
        <p14:creationId xmlns:p14="http://schemas.microsoft.com/office/powerpoint/2010/main" val="28271842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①ハウツー記事</a:t>
            </a:r>
            <a:endParaRPr kumimoji="1" lang="ja-JP" altLang="en-US" dirty="0"/>
          </a:p>
        </p:txBody>
      </p:sp>
      <p:sp>
        <p:nvSpPr>
          <p:cNvPr id="5" name="コンテンツ プレースホルダー 4"/>
          <p:cNvSpPr>
            <a:spLocks noGrp="1"/>
          </p:cNvSpPr>
          <p:nvPr>
            <p:ph idx="1"/>
          </p:nvPr>
        </p:nvSpPr>
        <p:spPr/>
        <p:txBody>
          <a:bodyPr>
            <a:normAutofit/>
          </a:bodyPr>
          <a:lstStyle/>
          <a:p>
            <a:pPr marL="0" indent="0">
              <a:buNone/>
            </a:pPr>
            <a:endParaRPr lang="en-US" altLang="ja-JP" sz="1800" dirty="0" smtClean="0"/>
          </a:p>
          <a:p>
            <a:pPr marL="0" indent="0">
              <a:buNone/>
            </a:pPr>
            <a:r>
              <a:rPr lang="ja-JP" altLang="en-US" sz="1800" dirty="0"/>
              <a:t>　</a:t>
            </a:r>
            <a:r>
              <a:rPr lang="ja-JP" altLang="en-US" sz="1800" dirty="0" smtClean="0"/>
              <a:t>　　　</a:t>
            </a:r>
            <a:r>
              <a:rPr lang="ja-JP" altLang="en-US" sz="1800" b="1" dirty="0" smtClean="0"/>
              <a:t>花王</a:t>
            </a:r>
            <a:r>
              <a:rPr lang="ja-JP" altLang="en-US" sz="1800" b="1" dirty="0"/>
              <a:t>　</a:t>
            </a:r>
            <a:r>
              <a:rPr lang="ja-JP" altLang="en-US" sz="1800" b="1" dirty="0" smtClean="0"/>
              <a:t>　　マイカジスタイル</a:t>
            </a:r>
            <a:endParaRPr lang="en-US" altLang="ja-JP" sz="1800" b="1" dirty="0" smtClean="0"/>
          </a:p>
          <a:p>
            <a:pPr marL="0" indent="0">
              <a:buNone/>
            </a:pPr>
            <a:r>
              <a:rPr lang="ja-JP" altLang="en-US" sz="1800" dirty="0" smtClean="0"/>
              <a:t>　　</a:t>
            </a:r>
            <a:endParaRPr lang="en-US" altLang="ja-JP" sz="1800" dirty="0"/>
          </a:p>
          <a:p>
            <a:pPr marL="0" indent="0">
              <a:buNone/>
            </a:pPr>
            <a:r>
              <a:rPr lang="ja-JP" altLang="en-US" sz="1800" dirty="0" smtClean="0"/>
              <a:t>家事のやり方や疑問などを解決する記事</a:t>
            </a:r>
            <a:endParaRPr lang="en-US" altLang="ja-JP" sz="1800" dirty="0" smtClean="0"/>
          </a:p>
          <a:p>
            <a:pPr marL="0" indent="0">
              <a:buNone/>
            </a:pPr>
            <a:r>
              <a:rPr lang="ja-JP" altLang="en-US" sz="1800" dirty="0" smtClean="0"/>
              <a:t>　　　　　　　　　　　　</a:t>
            </a:r>
            <a:r>
              <a:rPr lang="ja-JP" altLang="en-US" sz="1800" dirty="0"/>
              <a:t>↓</a:t>
            </a:r>
            <a:endParaRPr lang="en-US" altLang="ja-JP" sz="1800" dirty="0"/>
          </a:p>
          <a:p>
            <a:pPr marL="0" indent="0">
              <a:buNone/>
            </a:pPr>
            <a:r>
              <a:rPr lang="ja-JP" altLang="en-US" sz="1800" dirty="0" smtClean="0"/>
              <a:t>　　家事の知識がない人、初心者向け</a:t>
            </a:r>
            <a:endParaRPr lang="en-US" altLang="ja-JP" sz="1800" dirty="0" smtClean="0"/>
          </a:p>
          <a:p>
            <a:pPr marL="0" indent="0">
              <a:buNone/>
            </a:pPr>
            <a:endParaRPr lang="en-US" altLang="ja-JP" sz="1800" dirty="0"/>
          </a:p>
          <a:p>
            <a:pPr marL="0" indent="0">
              <a:buNone/>
            </a:pPr>
            <a:endParaRPr lang="en-US" altLang="ja-JP" sz="1800" dirty="0" smtClean="0"/>
          </a:p>
        </p:txBody>
      </p:sp>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6708" y="1845734"/>
            <a:ext cx="6030167" cy="4073508"/>
          </a:xfrm>
          <a:prstGeom prst="rect">
            <a:avLst/>
          </a:prstGeom>
        </p:spPr>
      </p:pic>
      <p:sp>
        <p:nvSpPr>
          <p:cNvPr id="9" name="角丸四角形 8"/>
          <p:cNvSpPr/>
          <p:nvPr/>
        </p:nvSpPr>
        <p:spPr>
          <a:xfrm>
            <a:off x="1097280" y="4632960"/>
            <a:ext cx="3901440" cy="13776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家</a:t>
            </a:r>
            <a:r>
              <a:rPr lang="ja-JP" altLang="en-US" dirty="0" smtClean="0"/>
              <a:t>事に興味</a:t>
            </a:r>
            <a:r>
              <a:rPr lang="ja-JP" altLang="en-US" dirty="0"/>
              <a:t>は</a:t>
            </a:r>
            <a:r>
              <a:rPr lang="ja-JP" altLang="en-US" dirty="0" smtClean="0"/>
              <a:t>あるがやり方が</a:t>
            </a:r>
            <a:endParaRPr lang="en-US" altLang="ja-JP" dirty="0" smtClean="0"/>
          </a:p>
          <a:p>
            <a:pPr algn="ctr"/>
            <a:r>
              <a:rPr lang="ja-JP" altLang="en-US" dirty="0" smtClean="0"/>
              <a:t>分からないという人を</a:t>
            </a:r>
            <a:r>
              <a:rPr lang="ja-JP" altLang="en-US" dirty="0"/>
              <a:t>対象にしている</a:t>
            </a:r>
          </a:p>
        </p:txBody>
      </p:sp>
      <p:sp>
        <p:nvSpPr>
          <p:cNvPr id="10" name="正方形/長方形 9"/>
          <p:cNvSpPr/>
          <p:nvPr/>
        </p:nvSpPr>
        <p:spPr>
          <a:xfrm>
            <a:off x="1694687" y="6403324"/>
            <a:ext cx="2361224" cy="369332"/>
          </a:xfrm>
          <a:prstGeom prst="rect">
            <a:avLst/>
          </a:prstGeom>
        </p:spPr>
        <p:txBody>
          <a:bodyPr wrap="none">
            <a:spAutoFit/>
          </a:bodyPr>
          <a:lstStyle/>
          <a:p>
            <a:r>
              <a:rPr lang="ja-JP" altLang="en-US" dirty="0" smtClean="0"/>
              <a:t>http://mykaji.kao.com/</a:t>
            </a:r>
            <a:endParaRPr lang="ja-JP" altLang="en-US" dirty="0"/>
          </a:p>
        </p:txBody>
      </p:sp>
      <p:sp>
        <p:nvSpPr>
          <p:cNvPr id="3" name="スライド番号プレースホルダー 2"/>
          <p:cNvSpPr>
            <a:spLocks noGrp="1"/>
          </p:cNvSpPr>
          <p:nvPr>
            <p:ph type="sldNum" sz="quarter" idx="12"/>
          </p:nvPr>
        </p:nvSpPr>
        <p:spPr/>
        <p:txBody>
          <a:bodyPr/>
          <a:lstStyle/>
          <a:p>
            <a:fld id="{F46A3120-87D5-48FE-95FF-B9D32DB3470B}" type="slidenum">
              <a:rPr kumimoji="1" lang="ja-JP" altLang="en-US" smtClean="0"/>
              <a:t>15</a:t>
            </a:fld>
            <a:endParaRPr kumimoji="1" lang="ja-JP" altLang="en-US"/>
          </a:p>
        </p:txBody>
      </p:sp>
    </p:spTree>
    <p:extLst>
      <p:ext uri="{BB962C8B-B14F-4D97-AF65-F5344CB8AC3E}">
        <p14:creationId xmlns:p14="http://schemas.microsoft.com/office/powerpoint/2010/main" val="22769070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199" y="286603"/>
            <a:ext cx="10872371" cy="1450757"/>
          </a:xfrm>
        </p:spPr>
        <p:txBody>
          <a:bodyPr>
            <a:normAutofit/>
          </a:bodyPr>
          <a:lstStyle/>
          <a:p>
            <a:pPr marL="0" indent="0"/>
            <a:r>
              <a:rPr lang="ja-JP" altLang="en-US" sz="4000" dirty="0" smtClean="0"/>
              <a:t>②まとめ記事</a:t>
            </a:r>
            <a:r>
              <a:rPr lang="en-US" altLang="ja-JP" sz="4000" dirty="0" smtClean="0"/>
              <a:t/>
            </a:r>
            <a:br>
              <a:rPr lang="en-US" altLang="ja-JP" sz="4000" dirty="0" smtClean="0"/>
            </a:br>
            <a:r>
              <a:rPr lang="ja-JP" altLang="en-US" sz="2000" dirty="0" smtClean="0"/>
              <a:t>情報</a:t>
            </a:r>
            <a:r>
              <a:rPr lang="ja-JP" altLang="en-US" sz="2000" dirty="0"/>
              <a:t>が記事としてまとめられている</a:t>
            </a:r>
            <a:r>
              <a:rPr lang="ja-JP" altLang="en-US" sz="2000" dirty="0" smtClean="0"/>
              <a:t>コンテンツ今回</a:t>
            </a:r>
            <a:r>
              <a:rPr lang="ja-JP" altLang="en-US" sz="2000" dirty="0"/>
              <a:t>はハウツー、商品紹介を</a:t>
            </a:r>
            <a:r>
              <a:rPr lang="ja-JP" altLang="en-US" sz="2000" dirty="0" smtClean="0"/>
              <a:t>除く</a:t>
            </a:r>
            <a:endParaRPr kumimoji="1" lang="ja-JP" altLang="en-US" sz="2000" dirty="0"/>
          </a:p>
        </p:txBody>
      </p:sp>
      <p:sp>
        <p:nvSpPr>
          <p:cNvPr id="3" name="コンテンツ プレースホルダー 2"/>
          <p:cNvSpPr>
            <a:spLocks noGrp="1"/>
          </p:cNvSpPr>
          <p:nvPr>
            <p:ph idx="1"/>
          </p:nvPr>
        </p:nvSpPr>
        <p:spPr>
          <a:xfrm>
            <a:off x="838200" y="1825624"/>
            <a:ext cx="10515600" cy="4815205"/>
          </a:xfrm>
        </p:spPr>
        <p:txBody>
          <a:bodyPr>
            <a:normAutofit fontScale="92500" lnSpcReduction="20000"/>
          </a:bodyPr>
          <a:lstStyle/>
          <a:p>
            <a:pPr>
              <a:buFont typeface="Wingdings" panose="05000000000000000000" pitchFamily="2" charset="2"/>
              <a:buChar char="u"/>
            </a:pPr>
            <a:r>
              <a:rPr lang="ja-JP" altLang="en-US" dirty="0" smtClean="0"/>
              <a:t>モリモト（デザイナーズマンション）</a:t>
            </a:r>
            <a:endParaRPr lang="en-US" altLang="ja-JP" dirty="0" smtClean="0"/>
          </a:p>
          <a:p>
            <a:pPr>
              <a:buFont typeface="Wingdings" panose="05000000000000000000" pitchFamily="2" charset="2"/>
              <a:buChar char="u"/>
            </a:pPr>
            <a:r>
              <a:rPr kumimoji="1" lang="en-US" altLang="ja-JP" dirty="0" err="1" smtClean="0"/>
              <a:t>meiji</a:t>
            </a:r>
            <a:r>
              <a:rPr kumimoji="1" lang="ja-JP" altLang="en-US" dirty="0" smtClean="0"/>
              <a:t>（お菓子、チョコなど）</a:t>
            </a:r>
            <a:endParaRPr kumimoji="1" lang="en-US" altLang="ja-JP" dirty="0" smtClean="0"/>
          </a:p>
          <a:p>
            <a:pPr>
              <a:buFont typeface="Wingdings" panose="05000000000000000000" pitchFamily="2" charset="2"/>
              <a:buChar char="u"/>
            </a:pPr>
            <a:r>
              <a:rPr lang="ja-JP" altLang="en-US" dirty="0" smtClean="0"/>
              <a:t>ＬＩＯＮ（日用品）</a:t>
            </a:r>
            <a:endParaRPr lang="en-US" altLang="ja-JP" dirty="0" smtClean="0"/>
          </a:p>
          <a:p>
            <a:pPr>
              <a:buFont typeface="Wingdings" panose="05000000000000000000" pitchFamily="2" charset="2"/>
              <a:buChar char="u"/>
            </a:pPr>
            <a:r>
              <a:rPr kumimoji="1" lang="ja-JP" altLang="en-US" dirty="0" smtClean="0"/>
              <a:t>花王株式会社（日用品）</a:t>
            </a:r>
            <a:endParaRPr lang="en-US" altLang="ja-JP" dirty="0"/>
          </a:p>
          <a:p>
            <a:pPr>
              <a:buFont typeface="Wingdings" panose="05000000000000000000" pitchFamily="2" charset="2"/>
              <a:buChar char="u"/>
            </a:pPr>
            <a:r>
              <a:rPr lang="ja-JP" altLang="en-US" dirty="0" smtClean="0"/>
              <a:t>損害</a:t>
            </a:r>
            <a:r>
              <a:rPr lang="ja-JP" altLang="en-US" dirty="0"/>
              <a:t>保険ジャパン日本興亜株式会社</a:t>
            </a:r>
            <a:r>
              <a:rPr lang="ja-JP" altLang="en-US" dirty="0" smtClean="0"/>
              <a:t> （保険）</a:t>
            </a:r>
            <a:endParaRPr lang="en-US" altLang="ja-JP" dirty="0" smtClean="0"/>
          </a:p>
          <a:p>
            <a:pPr>
              <a:buFont typeface="Wingdings" panose="05000000000000000000" pitchFamily="2" charset="2"/>
              <a:buChar char="u"/>
            </a:pPr>
            <a:r>
              <a:rPr lang="ja-JP" altLang="en-US" dirty="0" smtClean="0"/>
              <a:t>ロート</a:t>
            </a:r>
            <a:r>
              <a:rPr lang="ja-JP" altLang="en-US" dirty="0"/>
              <a:t>製薬</a:t>
            </a:r>
            <a:r>
              <a:rPr lang="ja-JP" altLang="en-US" dirty="0" smtClean="0"/>
              <a:t> （医療品）</a:t>
            </a:r>
            <a:endParaRPr lang="en-US" altLang="ja-JP" dirty="0" smtClean="0"/>
          </a:p>
          <a:p>
            <a:pPr>
              <a:buFont typeface="Wingdings" panose="05000000000000000000" pitchFamily="2" charset="2"/>
              <a:buChar char="u"/>
            </a:pPr>
            <a:r>
              <a:rPr lang="ja-JP" altLang="en-US" dirty="0" smtClean="0"/>
              <a:t>おかざき</a:t>
            </a:r>
            <a:r>
              <a:rPr lang="ja-JP" altLang="en-US" dirty="0"/>
              <a:t>クリニック</a:t>
            </a:r>
            <a:r>
              <a:rPr lang="ja-JP" altLang="en-US" dirty="0" smtClean="0"/>
              <a:t> （歯科）</a:t>
            </a:r>
            <a:endParaRPr lang="en-US" altLang="ja-JP" dirty="0" smtClean="0"/>
          </a:p>
          <a:p>
            <a:pPr>
              <a:buFont typeface="Wingdings" panose="05000000000000000000" pitchFamily="2" charset="2"/>
              <a:buChar char="u"/>
            </a:pPr>
            <a:r>
              <a:rPr lang="ja-JP" altLang="en-US" dirty="0" smtClean="0"/>
              <a:t>エンジュク</a:t>
            </a:r>
            <a:r>
              <a:rPr lang="ja-JP" altLang="en-US" dirty="0"/>
              <a:t>株式会社</a:t>
            </a:r>
            <a:r>
              <a:rPr lang="ja-JP" altLang="en-US" dirty="0" smtClean="0"/>
              <a:t> （</a:t>
            </a:r>
            <a:r>
              <a:rPr lang="ja-JP" altLang="en-US" dirty="0"/>
              <a:t>生命保険のご紹介サービス</a:t>
            </a:r>
            <a:r>
              <a:rPr lang="ja-JP" altLang="en-US" dirty="0" smtClean="0"/>
              <a:t> ）</a:t>
            </a:r>
            <a:endParaRPr lang="en-US" altLang="ja-JP" dirty="0" smtClean="0"/>
          </a:p>
          <a:p>
            <a:pPr>
              <a:buFont typeface="Wingdings" panose="05000000000000000000" pitchFamily="2" charset="2"/>
              <a:buChar char="u"/>
            </a:pPr>
            <a:r>
              <a:rPr lang="ja-JP" altLang="en-US" dirty="0" smtClean="0"/>
              <a:t>株式</a:t>
            </a:r>
            <a:r>
              <a:rPr lang="ja-JP" altLang="en-US" dirty="0"/>
              <a:t>会社</a:t>
            </a:r>
            <a:r>
              <a:rPr lang="en-US" altLang="ja-JP" dirty="0"/>
              <a:t>j</a:t>
            </a:r>
            <a:r>
              <a:rPr lang="ja-JP" altLang="en-US" dirty="0"/>
              <a:t>サポート</a:t>
            </a:r>
            <a:r>
              <a:rPr lang="ja-JP" altLang="en-US" dirty="0" smtClean="0"/>
              <a:t> （</a:t>
            </a:r>
            <a:r>
              <a:rPr lang="ja-JP" altLang="en-US" dirty="0"/>
              <a:t>屋根の修理</a:t>
            </a:r>
            <a:r>
              <a:rPr lang="ja-JP" altLang="en-US" dirty="0" smtClean="0"/>
              <a:t> ）</a:t>
            </a:r>
            <a:endParaRPr lang="en-US" altLang="ja-JP" dirty="0" smtClean="0"/>
          </a:p>
          <a:p>
            <a:pPr>
              <a:buFont typeface="Wingdings" panose="05000000000000000000" pitchFamily="2" charset="2"/>
              <a:buChar char="u"/>
            </a:pPr>
            <a:r>
              <a:rPr lang="ja-JP" altLang="en-US" dirty="0" smtClean="0"/>
              <a:t>株式</a:t>
            </a:r>
            <a:r>
              <a:rPr lang="ja-JP" altLang="en-US" dirty="0"/>
              <a:t>会社ミクシィ・リクルートメント</a:t>
            </a:r>
            <a:r>
              <a:rPr lang="ja-JP" altLang="en-US" dirty="0" smtClean="0"/>
              <a:t> （求人情報）</a:t>
            </a:r>
            <a:endParaRPr lang="en-US" altLang="ja-JP" dirty="0" smtClean="0"/>
          </a:p>
          <a:p>
            <a:pPr>
              <a:buFont typeface="Wingdings" panose="05000000000000000000" pitchFamily="2" charset="2"/>
              <a:buChar char="u"/>
            </a:pPr>
            <a:r>
              <a:rPr lang="ja-JP" altLang="en-US" dirty="0" smtClean="0"/>
              <a:t>弁護士</a:t>
            </a:r>
            <a:r>
              <a:rPr lang="ja-JP" altLang="en-US" dirty="0"/>
              <a:t>ドットコム株式会社</a:t>
            </a:r>
            <a:r>
              <a:rPr lang="ja-JP" altLang="en-US" dirty="0" smtClean="0"/>
              <a:t> （法律相談ポータルサイト）</a:t>
            </a:r>
            <a:endParaRPr lang="en-US" altLang="ja-JP" dirty="0" smtClean="0"/>
          </a:p>
          <a:p>
            <a:pPr>
              <a:buFont typeface="Wingdings" panose="05000000000000000000" pitchFamily="2" charset="2"/>
              <a:buChar char="u"/>
            </a:pPr>
            <a:r>
              <a:rPr lang="en-US" altLang="ja-JP" dirty="0" smtClean="0"/>
              <a:t>KINCHO </a:t>
            </a:r>
            <a:r>
              <a:rPr lang="ja-JP" altLang="en-US" dirty="0" smtClean="0"/>
              <a:t>（殺虫剤）</a:t>
            </a:r>
            <a:endParaRPr lang="en-US" altLang="ja-JP" dirty="0" smtClean="0"/>
          </a:p>
        </p:txBody>
      </p:sp>
      <p:grpSp>
        <p:nvGrpSpPr>
          <p:cNvPr id="6" name="グループ化 5"/>
          <p:cNvGrpSpPr/>
          <p:nvPr/>
        </p:nvGrpSpPr>
        <p:grpSpPr>
          <a:xfrm>
            <a:off x="6758105" y="1795583"/>
            <a:ext cx="5433895" cy="5062417"/>
            <a:chOff x="6276676" y="1241533"/>
            <a:chExt cx="5433895" cy="5062417"/>
          </a:xfrm>
        </p:grpSpPr>
        <p:cxnSp>
          <p:nvCxnSpPr>
            <p:cNvPr id="5" name="直線矢印コネクタ 4"/>
            <p:cNvCxnSpPr/>
            <p:nvPr/>
          </p:nvCxnSpPr>
          <p:spPr>
            <a:xfrm>
              <a:off x="6276676" y="3767395"/>
              <a:ext cx="4787564" cy="329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直線矢印コネクタ 6"/>
            <p:cNvCxnSpPr/>
            <p:nvPr/>
          </p:nvCxnSpPr>
          <p:spPr>
            <a:xfrm flipH="1" flipV="1">
              <a:off x="7101961" y="1423729"/>
              <a:ext cx="1" cy="47532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7229792" y="1241533"/>
              <a:ext cx="646331" cy="369332"/>
            </a:xfrm>
            <a:prstGeom prst="rect">
              <a:avLst/>
            </a:prstGeom>
            <a:noFill/>
          </p:spPr>
          <p:txBody>
            <a:bodyPr wrap="none" rtlCol="0">
              <a:spAutoFit/>
            </a:bodyPr>
            <a:lstStyle/>
            <a:p>
              <a:r>
                <a:rPr lang="ja-JP" altLang="en-US" dirty="0" smtClean="0"/>
                <a:t>知識</a:t>
              </a:r>
              <a:endParaRPr lang="en-US" altLang="ja-JP" dirty="0" smtClean="0"/>
            </a:p>
          </p:txBody>
        </p:sp>
        <p:sp>
          <p:nvSpPr>
            <p:cNvPr id="13" name="角丸四角形 12"/>
            <p:cNvSpPr/>
            <p:nvPr/>
          </p:nvSpPr>
          <p:spPr>
            <a:xfrm>
              <a:off x="8367768" y="1329306"/>
              <a:ext cx="2516102" cy="49746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t>・モリモト</a:t>
              </a:r>
              <a:endParaRPr lang="en-US" altLang="ja-JP" dirty="0"/>
            </a:p>
            <a:p>
              <a:r>
                <a:rPr lang="ja-JP" altLang="en-US" sz="1200" dirty="0"/>
                <a:t>・株式会社ミクシィ・リクルートメント </a:t>
              </a:r>
              <a:endParaRPr lang="en-US" altLang="ja-JP" sz="1200" dirty="0"/>
            </a:p>
            <a:p>
              <a:r>
                <a:rPr lang="ja-JP" altLang="en-US" sz="1600" dirty="0"/>
                <a:t>・弁護士ドットコム株式会社 </a:t>
              </a:r>
              <a:endParaRPr lang="en-US" altLang="ja-JP" sz="1600" dirty="0"/>
            </a:p>
            <a:p>
              <a:endParaRPr lang="en-US" altLang="ja-JP" dirty="0"/>
            </a:p>
            <a:p>
              <a:endParaRPr lang="en-US" altLang="ja-JP" dirty="0"/>
            </a:p>
            <a:p>
              <a:endParaRPr lang="en-US" altLang="ja-JP" dirty="0"/>
            </a:p>
            <a:p>
              <a:r>
                <a:rPr lang="ja-JP" altLang="en-US" dirty="0"/>
                <a:t>・</a:t>
              </a:r>
              <a:r>
                <a:rPr lang="en-US" altLang="ja-JP" dirty="0"/>
                <a:t>LION</a:t>
              </a:r>
            </a:p>
            <a:p>
              <a:r>
                <a:rPr lang="ja-JP" altLang="en-US" dirty="0"/>
                <a:t>・おかざきクリニック</a:t>
              </a:r>
              <a:endParaRPr lang="en-US" altLang="ja-JP" dirty="0"/>
            </a:p>
            <a:p>
              <a:r>
                <a:rPr lang="ja-JP" altLang="en-US" dirty="0"/>
                <a:t>・エンジュク株式会社 </a:t>
              </a:r>
              <a:endParaRPr lang="en-US" altLang="ja-JP" dirty="0"/>
            </a:p>
            <a:p>
              <a:r>
                <a:rPr lang="ja-JP" altLang="en-US" dirty="0"/>
                <a:t>・株式会社</a:t>
              </a:r>
              <a:r>
                <a:rPr lang="en-US" altLang="ja-JP" dirty="0"/>
                <a:t>j</a:t>
              </a:r>
              <a:r>
                <a:rPr lang="ja-JP" altLang="en-US" dirty="0"/>
                <a:t>サポート </a:t>
              </a:r>
              <a:endParaRPr lang="en-US" altLang="ja-JP" dirty="0"/>
            </a:p>
            <a:p>
              <a:endParaRPr lang="en-US" altLang="ja-JP" dirty="0"/>
            </a:p>
            <a:p>
              <a:endParaRPr lang="en-US" altLang="ja-JP" dirty="0"/>
            </a:p>
            <a:p>
              <a:r>
                <a:rPr lang="ja-JP" altLang="en-US" dirty="0"/>
                <a:t>・</a:t>
              </a:r>
              <a:r>
                <a:rPr lang="en-US" altLang="ja-JP" dirty="0"/>
                <a:t>KINCHO </a:t>
              </a:r>
            </a:p>
            <a:p>
              <a:r>
                <a:rPr lang="ja-JP" altLang="en-US" dirty="0"/>
                <a:t>・ロート製薬</a:t>
              </a:r>
              <a:endParaRPr lang="en-US" altLang="ja-JP" dirty="0"/>
            </a:p>
            <a:p>
              <a:r>
                <a:rPr lang="ja-JP" altLang="en-US" sz="1100" dirty="0"/>
                <a:t>・損害保険ジャパン日本興亜株式会社 </a:t>
              </a:r>
              <a:endParaRPr lang="en-US" altLang="ja-JP" sz="1100" dirty="0"/>
            </a:p>
            <a:p>
              <a:r>
                <a:rPr lang="ja-JP" altLang="en-US" dirty="0"/>
                <a:t>・花王株式会社</a:t>
              </a:r>
              <a:endParaRPr lang="en-US" altLang="ja-JP" dirty="0"/>
            </a:p>
            <a:p>
              <a:r>
                <a:rPr lang="ja-JP" altLang="en-US" dirty="0"/>
                <a:t>・</a:t>
              </a:r>
              <a:r>
                <a:rPr lang="en-US" altLang="ja-JP" dirty="0" err="1"/>
                <a:t>meiji</a:t>
              </a:r>
              <a:endParaRPr lang="ja-JP" altLang="en-US" dirty="0"/>
            </a:p>
          </p:txBody>
        </p:sp>
        <p:sp>
          <p:nvSpPr>
            <p:cNvPr id="4" name="テキスト ボックス 3"/>
            <p:cNvSpPr txBox="1"/>
            <p:nvPr/>
          </p:nvSpPr>
          <p:spPr>
            <a:xfrm>
              <a:off x="11064240" y="3631962"/>
              <a:ext cx="646331" cy="369332"/>
            </a:xfrm>
            <a:prstGeom prst="rect">
              <a:avLst/>
            </a:prstGeom>
            <a:noFill/>
          </p:spPr>
          <p:txBody>
            <a:bodyPr wrap="none" rtlCol="0">
              <a:spAutoFit/>
            </a:bodyPr>
            <a:lstStyle/>
            <a:p>
              <a:r>
                <a:rPr kumimoji="1" lang="ja-JP" altLang="en-US" dirty="0" smtClean="0"/>
                <a:t>興味</a:t>
              </a:r>
              <a:endParaRPr kumimoji="1" lang="ja-JP" altLang="en-US" dirty="0"/>
            </a:p>
          </p:txBody>
        </p:sp>
      </p:grpSp>
      <p:sp>
        <p:nvSpPr>
          <p:cNvPr id="8" name="雲形吹き出し 7"/>
          <p:cNvSpPr/>
          <p:nvPr/>
        </p:nvSpPr>
        <p:spPr>
          <a:xfrm>
            <a:off x="5749724" y="2175238"/>
            <a:ext cx="2757714" cy="1756229"/>
          </a:xfrm>
          <a:prstGeom prst="cloudCallout">
            <a:avLst>
              <a:gd name="adj1" fmla="val 43904"/>
              <a:gd name="adj2" fmla="val 62500"/>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2"/>
                </a:solidFill>
              </a:rPr>
              <a:t>内容によって</a:t>
            </a:r>
            <a:endParaRPr lang="en-US" altLang="ja-JP" dirty="0">
              <a:solidFill>
                <a:schemeClr val="tx2"/>
              </a:solidFill>
            </a:endParaRPr>
          </a:p>
          <a:p>
            <a:pPr algn="ctr"/>
            <a:r>
              <a:rPr lang="ja-JP" altLang="en-US" dirty="0">
                <a:solidFill>
                  <a:schemeClr val="tx2"/>
                </a:solidFill>
              </a:rPr>
              <a:t>知識量が異なる</a:t>
            </a:r>
            <a:endParaRPr lang="en-US" altLang="ja-JP" dirty="0">
              <a:solidFill>
                <a:schemeClr val="tx2"/>
              </a:solidFill>
            </a:endParaRPr>
          </a:p>
          <a:p>
            <a:pPr algn="ctr"/>
            <a:r>
              <a:rPr lang="ja-JP" altLang="en-US" dirty="0">
                <a:solidFill>
                  <a:schemeClr val="tx2"/>
                </a:solidFill>
              </a:rPr>
              <a:t>縦長に分布</a:t>
            </a:r>
          </a:p>
        </p:txBody>
      </p:sp>
      <p:sp>
        <p:nvSpPr>
          <p:cNvPr id="10" name="スライド番号プレースホルダー 9"/>
          <p:cNvSpPr>
            <a:spLocks noGrp="1"/>
          </p:cNvSpPr>
          <p:nvPr>
            <p:ph type="sldNum" sz="quarter" idx="12"/>
          </p:nvPr>
        </p:nvSpPr>
        <p:spPr/>
        <p:txBody>
          <a:bodyPr/>
          <a:lstStyle/>
          <a:p>
            <a:fld id="{F46A3120-87D5-48FE-95FF-B9D32DB3470B}" type="slidenum">
              <a:rPr kumimoji="1" lang="ja-JP" altLang="en-US" smtClean="0"/>
              <a:t>16</a:t>
            </a:fld>
            <a:endParaRPr kumimoji="1" lang="ja-JP" altLang="en-US"/>
          </a:p>
        </p:txBody>
      </p:sp>
    </p:spTree>
    <p:extLst>
      <p:ext uri="{BB962C8B-B14F-4D97-AF65-F5344CB8AC3E}">
        <p14:creationId xmlns:p14="http://schemas.microsoft.com/office/powerpoint/2010/main" val="16087244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角丸四角形 6"/>
          <p:cNvSpPr/>
          <p:nvPr/>
        </p:nvSpPr>
        <p:spPr>
          <a:xfrm>
            <a:off x="716280" y="5036943"/>
            <a:ext cx="3169919" cy="8550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bg1">
                    <a:lumMod val="95000"/>
                  </a:schemeClr>
                </a:solidFill>
              </a:rPr>
              <a:t>コンテンツを見る利用者の</a:t>
            </a:r>
            <a:endParaRPr lang="en-US" altLang="ja-JP" dirty="0">
              <a:solidFill>
                <a:schemeClr val="bg1">
                  <a:lumMod val="95000"/>
                </a:schemeClr>
              </a:solidFill>
            </a:endParaRPr>
          </a:p>
          <a:p>
            <a:r>
              <a:rPr lang="ja-JP" altLang="en-US" dirty="0">
                <a:solidFill>
                  <a:schemeClr val="bg1">
                    <a:lumMod val="95000"/>
                  </a:schemeClr>
                </a:solidFill>
              </a:rPr>
              <a:t>歯についての知識量が異なる</a:t>
            </a:r>
            <a:endParaRPr lang="en-US" altLang="ja-JP" dirty="0">
              <a:solidFill>
                <a:schemeClr val="bg1">
                  <a:lumMod val="95000"/>
                </a:schemeClr>
              </a:solidFill>
            </a:endParaRPr>
          </a:p>
        </p:txBody>
      </p:sp>
      <p:sp>
        <p:nvSpPr>
          <p:cNvPr id="2" name="タイトル 1"/>
          <p:cNvSpPr>
            <a:spLocks noGrp="1"/>
          </p:cNvSpPr>
          <p:nvPr>
            <p:ph type="title"/>
          </p:nvPr>
        </p:nvSpPr>
        <p:spPr/>
        <p:txBody>
          <a:bodyPr/>
          <a:lstStyle/>
          <a:p>
            <a:r>
              <a:rPr kumimoji="1" lang="ja-JP" altLang="en-US" dirty="0" smtClean="0"/>
              <a:t>②まとめ記事</a:t>
            </a:r>
            <a:endParaRPr kumimoji="1" lang="ja-JP" altLang="en-US" dirty="0"/>
          </a:p>
        </p:txBody>
      </p:sp>
      <p:pic>
        <p:nvPicPr>
          <p:cNvPr id="5" name="コンテンツ プレースホルダー 4"/>
          <p:cNvPicPr>
            <a:picLocks noGrp="1" noChangeAspect="1"/>
          </p:cNvPicPr>
          <p:nvPr>
            <p:ph idx="1"/>
          </p:nvPr>
        </p:nvPicPr>
        <p:blipFill>
          <a:blip r:embed="rId3"/>
          <a:stretch>
            <a:fillRect/>
          </a:stretch>
        </p:blipFill>
        <p:spPr>
          <a:xfrm>
            <a:off x="4489831" y="1952943"/>
            <a:ext cx="7052184" cy="4022725"/>
          </a:xfrm>
          <a:prstGeom prst="rect">
            <a:avLst/>
          </a:prstGeom>
        </p:spPr>
      </p:pic>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17</a:t>
            </a:fld>
            <a:endParaRPr kumimoji="1" lang="ja-JP" altLang="en-US"/>
          </a:p>
        </p:txBody>
      </p:sp>
      <p:sp>
        <p:nvSpPr>
          <p:cNvPr id="6" name="テキスト ボックス 5"/>
          <p:cNvSpPr txBox="1"/>
          <p:nvPr/>
        </p:nvSpPr>
        <p:spPr>
          <a:xfrm>
            <a:off x="716281" y="2031248"/>
            <a:ext cx="3474720" cy="3139321"/>
          </a:xfrm>
          <a:prstGeom prst="rect">
            <a:avLst/>
          </a:prstGeom>
          <a:noFill/>
        </p:spPr>
        <p:txBody>
          <a:bodyPr wrap="square" rtlCol="0">
            <a:spAutoFit/>
          </a:bodyPr>
          <a:lstStyle/>
          <a:p>
            <a:r>
              <a:rPr kumimoji="1" lang="ja-JP" altLang="en-US" b="1" dirty="0" smtClean="0"/>
              <a:t>おかざき歯科クリニック</a:t>
            </a:r>
            <a:endParaRPr kumimoji="1" lang="en-US" altLang="ja-JP" b="1" dirty="0" smtClean="0"/>
          </a:p>
          <a:p>
            <a:r>
              <a:rPr lang="ja-JP" altLang="en-US" b="1" dirty="0"/>
              <a:t>歯</a:t>
            </a:r>
            <a:r>
              <a:rPr lang="ja-JP" altLang="en-US" b="1" dirty="0" smtClean="0"/>
              <a:t>医者が教える歯のブログ</a:t>
            </a:r>
            <a:endParaRPr lang="en-US" altLang="ja-JP" b="1" dirty="0" smtClean="0"/>
          </a:p>
          <a:p>
            <a:endParaRPr kumimoji="1" lang="en-US" altLang="ja-JP" dirty="0"/>
          </a:p>
          <a:p>
            <a:r>
              <a:rPr lang="ja-JP" altLang="en-US" dirty="0" smtClean="0"/>
              <a:t>虫歯治療についてのまとめ記事</a:t>
            </a:r>
            <a:endParaRPr lang="en-US" altLang="ja-JP" dirty="0" smtClean="0"/>
          </a:p>
          <a:p>
            <a:r>
              <a:rPr lang="ja-JP" altLang="en-US" dirty="0" smtClean="0"/>
              <a:t>　　　　　　　　　↓</a:t>
            </a:r>
            <a:endParaRPr lang="en-US" altLang="ja-JP" dirty="0"/>
          </a:p>
          <a:p>
            <a:r>
              <a:rPr lang="ja-JP" altLang="en-US" dirty="0" smtClean="0"/>
              <a:t>　　　　　　　　身近</a:t>
            </a:r>
            <a:endParaRPr lang="en-US" altLang="ja-JP" dirty="0" smtClean="0"/>
          </a:p>
          <a:p>
            <a:endParaRPr lang="en-US" altLang="ja-JP" dirty="0" smtClean="0"/>
          </a:p>
          <a:p>
            <a:r>
              <a:rPr lang="ja-JP" altLang="en-US" dirty="0" smtClean="0"/>
              <a:t>インプラントについてのまとめ記事</a:t>
            </a:r>
            <a:endParaRPr lang="en-US" altLang="ja-JP" dirty="0" smtClean="0"/>
          </a:p>
          <a:p>
            <a:r>
              <a:rPr lang="ja-JP" altLang="en-US" dirty="0" smtClean="0"/>
              <a:t>　　　　　　　　　↓</a:t>
            </a:r>
            <a:endParaRPr lang="en-US" altLang="ja-JP" dirty="0"/>
          </a:p>
          <a:p>
            <a:r>
              <a:rPr lang="ja-JP" altLang="en-US" dirty="0" smtClean="0"/>
              <a:t>　　　　　　専門性が高い</a:t>
            </a:r>
            <a:endParaRPr lang="en-US" altLang="ja-JP" dirty="0" smtClean="0"/>
          </a:p>
          <a:p>
            <a:endParaRPr lang="en-US" altLang="ja-JP" dirty="0" smtClean="0"/>
          </a:p>
        </p:txBody>
      </p:sp>
      <p:sp>
        <p:nvSpPr>
          <p:cNvPr id="8" name="フッター プレースホルダー 7"/>
          <p:cNvSpPr>
            <a:spLocks noGrp="1"/>
          </p:cNvSpPr>
          <p:nvPr>
            <p:ph type="ftr" sz="quarter" idx="11"/>
          </p:nvPr>
        </p:nvSpPr>
        <p:spPr>
          <a:xfrm>
            <a:off x="196224" y="6459784"/>
            <a:ext cx="5442575" cy="365125"/>
          </a:xfrm>
        </p:spPr>
        <p:txBody>
          <a:bodyPr/>
          <a:lstStyle/>
          <a:p>
            <a:r>
              <a:rPr kumimoji="1" lang="en-US" altLang="ja-JP" sz="2000" dirty="0" smtClean="0">
                <a:solidFill>
                  <a:schemeClr val="tx1">
                    <a:lumMod val="75000"/>
                    <a:lumOff val="25000"/>
                  </a:schemeClr>
                </a:solidFill>
              </a:rPr>
              <a:t>http://hanoblog.com/</a:t>
            </a:r>
            <a:endParaRPr kumimoji="1" lang="ja-JP" altLang="en-US" sz="2000" dirty="0">
              <a:solidFill>
                <a:schemeClr val="tx1">
                  <a:lumMod val="75000"/>
                  <a:lumOff val="25000"/>
                </a:schemeClr>
              </a:solidFill>
            </a:endParaRPr>
          </a:p>
        </p:txBody>
      </p:sp>
    </p:spTree>
    <p:extLst>
      <p:ext uri="{BB962C8B-B14F-4D97-AF65-F5344CB8AC3E}">
        <p14:creationId xmlns:p14="http://schemas.microsoft.com/office/powerpoint/2010/main" val="24717131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1097280" y="1845733"/>
            <a:ext cx="10058400" cy="4937159"/>
          </a:xfrm>
        </p:spPr>
        <p:txBody>
          <a:bodyPr>
            <a:normAutofit/>
          </a:bodyPr>
          <a:lstStyle/>
          <a:p>
            <a:pPr>
              <a:buFont typeface="Wingdings" panose="05000000000000000000" pitchFamily="2" charset="2"/>
              <a:buChar char="u"/>
            </a:pPr>
            <a:r>
              <a:rPr lang="ja-JP" altLang="en-US" sz="1900" dirty="0" smtClean="0"/>
              <a:t>アイリスオーヤマ</a:t>
            </a:r>
            <a:r>
              <a:rPr lang="ja-JP" altLang="en-US" sz="1900" dirty="0"/>
              <a:t>（家具、家電、日用品　等）</a:t>
            </a:r>
            <a:endParaRPr lang="en-US" altLang="ja-JP" sz="1900" dirty="0"/>
          </a:p>
          <a:p>
            <a:pPr>
              <a:buFont typeface="Wingdings" panose="05000000000000000000" pitchFamily="2" charset="2"/>
              <a:buChar char="u"/>
            </a:pPr>
            <a:r>
              <a:rPr lang="ja-JP" altLang="en-US" sz="1900" dirty="0"/>
              <a:t>森永製菓（お菓子）</a:t>
            </a:r>
            <a:endParaRPr lang="en-US" altLang="ja-JP" sz="1900" dirty="0"/>
          </a:p>
          <a:p>
            <a:pPr>
              <a:buFont typeface="Wingdings" panose="05000000000000000000" pitchFamily="2" charset="2"/>
              <a:buChar char="u"/>
            </a:pPr>
            <a:r>
              <a:rPr lang="ja-JP" altLang="en-US" sz="1900" dirty="0"/>
              <a:t>ハウス食品株式会社（食品）</a:t>
            </a:r>
            <a:endParaRPr lang="en-US" altLang="ja-JP" sz="1900" dirty="0"/>
          </a:p>
          <a:p>
            <a:pPr>
              <a:buFont typeface="Wingdings" panose="05000000000000000000" pitchFamily="2" charset="2"/>
              <a:buChar char="u"/>
            </a:pPr>
            <a:r>
              <a:rPr lang="ja-JP" altLang="en-US" sz="1900" dirty="0"/>
              <a:t>花王株式会社（日用品）</a:t>
            </a:r>
            <a:endParaRPr lang="en-US" altLang="ja-JP" sz="1900" dirty="0"/>
          </a:p>
          <a:p>
            <a:pPr>
              <a:buFont typeface="Wingdings" panose="05000000000000000000" pitchFamily="2" charset="2"/>
              <a:buChar char="u"/>
            </a:pPr>
            <a:r>
              <a:rPr lang="ja-JP" altLang="en-US" sz="1900" dirty="0"/>
              <a:t>株式会社ココカラファインヘルスケア（薬局）</a:t>
            </a:r>
            <a:endParaRPr lang="en-US" altLang="ja-JP" sz="1900" dirty="0"/>
          </a:p>
          <a:p>
            <a:pPr>
              <a:buFont typeface="Wingdings" panose="05000000000000000000" pitchFamily="2" charset="2"/>
              <a:buChar char="u"/>
            </a:pPr>
            <a:r>
              <a:rPr lang="ja-JP" altLang="en-US" sz="1900" dirty="0"/>
              <a:t>ゼブラ株式会社（文房具）</a:t>
            </a:r>
            <a:endParaRPr lang="en-US" altLang="ja-JP" sz="1900" dirty="0"/>
          </a:p>
          <a:p>
            <a:pPr>
              <a:buFont typeface="Wingdings" panose="05000000000000000000" pitchFamily="2" charset="2"/>
              <a:buChar char="u"/>
            </a:pPr>
            <a:r>
              <a:rPr lang="ja-JP" altLang="en-US" sz="1900" dirty="0"/>
              <a:t>シャレコ株式会社（スキンケア商品）</a:t>
            </a:r>
            <a:endParaRPr lang="en-US" altLang="ja-JP" sz="1900" dirty="0"/>
          </a:p>
          <a:p>
            <a:pPr>
              <a:buFont typeface="Wingdings" panose="05000000000000000000" pitchFamily="2" charset="2"/>
              <a:buChar char="u"/>
            </a:pPr>
            <a:r>
              <a:rPr lang="ja-JP" altLang="en-US" sz="1900" dirty="0"/>
              <a:t>旭化成ホームプロダクツ株式会社（日用品）</a:t>
            </a:r>
            <a:endParaRPr lang="en-US" altLang="ja-JP" sz="1900" dirty="0"/>
          </a:p>
          <a:p>
            <a:pPr marL="0" indent="0">
              <a:buNone/>
            </a:pPr>
            <a:endParaRPr kumimoji="1" lang="en-US" altLang="ja-JP" dirty="0" smtClean="0"/>
          </a:p>
        </p:txBody>
      </p:sp>
      <p:sp>
        <p:nvSpPr>
          <p:cNvPr id="6" name="タイトル 5"/>
          <p:cNvSpPr>
            <a:spLocks noGrp="1"/>
          </p:cNvSpPr>
          <p:nvPr>
            <p:ph type="title"/>
          </p:nvPr>
        </p:nvSpPr>
        <p:spPr>
          <a:xfrm>
            <a:off x="1097280" y="286603"/>
            <a:ext cx="10058400" cy="1450757"/>
          </a:xfrm>
        </p:spPr>
        <p:txBody>
          <a:bodyPr/>
          <a:lstStyle/>
          <a:p>
            <a:pPr lvl="8" algn="l" rtl="0">
              <a:lnSpc>
                <a:spcPct val="85000"/>
              </a:lnSpc>
              <a:spcBef>
                <a:spcPct val="0"/>
              </a:spcBef>
            </a:pPr>
            <a:r>
              <a:rPr lang="ja-JP" altLang="en-US" sz="4800" dirty="0" smtClean="0"/>
              <a:t>③商品紹介</a:t>
            </a:r>
            <a:r>
              <a:rPr lang="en-US" altLang="ja-JP" sz="4800" dirty="0" smtClean="0"/>
              <a:t/>
            </a:r>
            <a:br>
              <a:rPr lang="en-US" altLang="ja-JP" sz="4800" dirty="0" smtClean="0"/>
            </a:br>
            <a:r>
              <a:rPr lang="ja-JP" altLang="en-US" sz="2000" dirty="0" smtClean="0"/>
              <a:t>会社が取り扱う品物や、その特徴を紹介しているコンテンツ</a:t>
            </a:r>
            <a:endParaRPr kumimoji="1" lang="ja-JP" altLang="en-US" dirty="0"/>
          </a:p>
        </p:txBody>
      </p:sp>
      <p:sp>
        <p:nvSpPr>
          <p:cNvPr id="4" name="テキスト ボックス 3"/>
          <p:cNvSpPr txBox="1"/>
          <p:nvPr/>
        </p:nvSpPr>
        <p:spPr>
          <a:xfrm>
            <a:off x="6765109" y="1845733"/>
            <a:ext cx="3026791" cy="3896964"/>
          </a:xfrm>
          <a:prstGeom prst="rect">
            <a:avLst/>
          </a:prstGeom>
          <a:noFill/>
        </p:spPr>
        <p:txBody>
          <a:bodyPr wrap="none" rtlCol="0">
            <a:spAutoFit/>
          </a:bodyPr>
          <a:lstStyle/>
          <a:p>
            <a:pPr marL="91440" lvl="0" indent="-91440">
              <a:lnSpc>
                <a:spcPct val="90000"/>
              </a:lnSpc>
              <a:spcBef>
                <a:spcPts val="1200"/>
              </a:spcBef>
              <a:spcAft>
                <a:spcPts val="200"/>
              </a:spcAft>
              <a:buClr>
                <a:srgbClr val="4A66AC"/>
              </a:buClr>
              <a:buSzPct val="100000"/>
              <a:buFont typeface="Wingdings" panose="05000000000000000000" pitchFamily="2" charset="2"/>
              <a:buChar char="u"/>
            </a:pPr>
            <a:r>
              <a:rPr lang="ja-JP" altLang="en-US" sz="1900" dirty="0">
                <a:solidFill>
                  <a:prstClr val="black">
                    <a:lumMod val="75000"/>
                    <a:lumOff val="25000"/>
                  </a:prstClr>
                </a:solidFill>
              </a:rPr>
              <a:t>ロート製薬（医療品）</a:t>
            </a:r>
            <a:endParaRPr lang="en-US" altLang="ja-JP" sz="1900" dirty="0">
              <a:solidFill>
                <a:prstClr val="black">
                  <a:lumMod val="75000"/>
                  <a:lumOff val="25000"/>
                </a:prstClr>
              </a:solidFill>
            </a:endParaRPr>
          </a:p>
          <a:p>
            <a:pPr marL="91440" lvl="0" indent="-91440">
              <a:lnSpc>
                <a:spcPct val="90000"/>
              </a:lnSpc>
              <a:spcBef>
                <a:spcPts val="1200"/>
              </a:spcBef>
              <a:spcAft>
                <a:spcPts val="200"/>
              </a:spcAft>
              <a:buClr>
                <a:srgbClr val="4A66AC"/>
              </a:buClr>
              <a:buSzPct val="100000"/>
              <a:buFont typeface="Wingdings" panose="05000000000000000000" pitchFamily="2" charset="2"/>
              <a:buChar char="u"/>
            </a:pPr>
            <a:r>
              <a:rPr lang="ja-JP" altLang="en-US" sz="1900" dirty="0">
                <a:solidFill>
                  <a:prstClr val="black">
                    <a:lumMod val="75000"/>
                    <a:lumOff val="25000"/>
                  </a:prstClr>
                </a:solidFill>
              </a:rPr>
              <a:t>エステー（掃除用品　等）</a:t>
            </a:r>
            <a:endParaRPr lang="en-US" altLang="ja-JP" sz="1900" dirty="0">
              <a:solidFill>
                <a:prstClr val="black">
                  <a:lumMod val="75000"/>
                  <a:lumOff val="25000"/>
                </a:prstClr>
              </a:solidFill>
            </a:endParaRPr>
          </a:p>
          <a:p>
            <a:pPr marL="91440" lvl="0" indent="-91440">
              <a:lnSpc>
                <a:spcPct val="90000"/>
              </a:lnSpc>
              <a:spcBef>
                <a:spcPts val="1200"/>
              </a:spcBef>
              <a:spcAft>
                <a:spcPts val="200"/>
              </a:spcAft>
              <a:buClr>
                <a:srgbClr val="4A66AC"/>
              </a:buClr>
              <a:buSzPct val="100000"/>
              <a:buFont typeface="Wingdings" panose="05000000000000000000" pitchFamily="2" charset="2"/>
              <a:buChar char="u"/>
            </a:pPr>
            <a:r>
              <a:rPr lang="en-US" altLang="ja-JP" sz="1900" dirty="0">
                <a:solidFill>
                  <a:prstClr val="black">
                    <a:lumMod val="75000"/>
                    <a:lumOff val="25000"/>
                  </a:prstClr>
                </a:solidFill>
              </a:rPr>
              <a:t>KINCHO</a:t>
            </a:r>
            <a:r>
              <a:rPr lang="ja-JP" altLang="en-US" sz="1900" dirty="0">
                <a:solidFill>
                  <a:prstClr val="black">
                    <a:lumMod val="75000"/>
                    <a:lumOff val="25000"/>
                  </a:prstClr>
                </a:solidFill>
              </a:rPr>
              <a:t>（除虫剤）</a:t>
            </a:r>
            <a:endParaRPr lang="en-US" altLang="ja-JP" sz="1900" dirty="0">
              <a:solidFill>
                <a:prstClr val="black">
                  <a:lumMod val="75000"/>
                  <a:lumOff val="25000"/>
                </a:prstClr>
              </a:solidFill>
            </a:endParaRPr>
          </a:p>
          <a:p>
            <a:pPr marL="91440" lvl="0" indent="-91440">
              <a:lnSpc>
                <a:spcPct val="90000"/>
              </a:lnSpc>
              <a:spcBef>
                <a:spcPts val="1200"/>
              </a:spcBef>
              <a:spcAft>
                <a:spcPts val="200"/>
              </a:spcAft>
              <a:buClr>
                <a:srgbClr val="4A66AC"/>
              </a:buClr>
              <a:buSzPct val="100000"/>
              <a:buFont typeface="Wingdings" panose="05000000000000000000" pitchFamily="2" charset="2"/>
              <a:buChar char="u"/>
            </a:pPr>
            <a:r>
              <a:rPr lang="ja-JP" altLang="en-US" sz="1900" dirty="0">
                <a:solidFill>
                  <a:prstClr val="black">
                    <a:lumMod val="75000"/>
                    <a:lumOff val="25000"/>
                  </a:prstClr>
                </a:solidFill>
              </a:rPr>
              <a:t>アース製薬（除虫剤）</a:t>
            </a:r>
            <a:endParaRPr lang="en-US" altLang="ja-JP" sz="1900" dirty="0">
              <a:solidFill>
                <a:prstClr val="black">
                  <a:lumMod val="75000"/>
                  <a:lumOff val="25000"/>
                </a:prstClr>
              </a:solidFill>
            </a:endParaRPr>
          </a:p>
          <a:p>
            <a:pPr marL="91440" lvl="0" indent="-91440">
              <a:lnSpc>
                <a:spcPct val="90000"/>
              </a:lnSpc>
              <a:spcBef>
                <a:spcPts val="1200"/>
              </a:spcBef>
              <a:spcAft>
                <a:spcPts val="200"/>
              </a:spcAft>
              <a:buClr>
                <a:srgbClr val="4A66AC"/>
              </a:buClr>
              <a:buSzPct val="100000"/>
              <a:buFont typeface="Wingdings" panose="05000000000000000000" pitchFamily="2" charset="2"/>
              <a:buChar char="u"/>
            </a:pPr>
            <a:r>
              <a:rPr lang="ja-JP" altLang="en-US" sz="1900" dirty="0">
                <a:solidFill>
                  <a:prstClr val="black">
                    <a:lumMod val="75000"/>
                    <a:lumOff val="25000"/>
                  </a:prstClr>
                </a:solidFill>
              </a:rPr>
              <a:t>日清食品（食品）</a:t>
            </a:r>
            <a:endParaRPr lang="en-US" altLang="ja-JP" sz="1900" dirty="0">
              <a:solidFill>
                <a:prstClr val="black">
                  <a:lumMod val="75000"/>
                  <a:lumOff val="25000"/>
                </a:prstClr>
              </a:solidFill>
            </a:endParaRPr>
          </a:p>
          <a:p>
            <a:pPr marL="91440" lvl="0" indent="-91440">
              <a:lnSpc>
                <a:spcPct val="90000"/>
              </a:lnSpc>
              <a:spcBef>
                <a:spcPts val="1200"/>
              </a:spcBef>
              <a:spcAft>
                <a:spcPts val="200"/>
              </a:spcAft>
              <a:buClr>
                <a:srgbClr val="4A66AC"/>
              </a:buClr>
              <a:buSzPct val="100000"/>
              <a:buFont typeface="Wingdings" panose="05000000000000000000" pitchFamily="2" charset="2"/>
              <a:buChar char="u"/>
            </a:pPr>
            <a:r>
              <a:rPr lang="ja-JP" altLang="en-US" sz="1900" dirty="0">
                <a:solidFill>
                  <a:prstClr val="black">
                    <a:lumMod val="75000"/>
                    <a:lumOff val="25000"/>
                  </a:prstClr>
                </a:solidFill>
              </a:rPr>
              <a:t>グリコ（食材）</a:t>
            </a:r>
            <a:r>
              <a:rPr lang="en-US" altLang="ja-JP" sz="1900" dirty="0">
                <a:solidFill>
                  <a:prstClr val="black">
                    <a:lumMod val="75000"/>
                    <a:lumOff val="25000"/>
                  </a:prstClr>
                </a:solidFill>
              </a:rPr>
              <a:t>[</a:t>
            </a:r>
            <a:r>
              <a:rPr lang="ja-JP" altLang="en-US" sz="1900" dirty="0">
                <a:solidFill>
                  <a:prstClr val="black">
                    <a:lumMod val="75000"/>
                    <a:lumOff val="25000"/>
                  </a:prstClr>
                </a:solidFill>
              </a:rPr>
              <a:t>コラム形式</a:t>
            </a:r>
            <a:r>
              <a:rPr lang="en-US" altLang="ja-JP" sz="1900" dirty="0">
                <a:solidFill>
                  <a:prstClr val="black">
                    <a:lumMod val="75000"/>
                    <a:lumOff val="25000"/>
                  </a:prstClr>
                </a:solidFill>
              </a:rPr>
              <a:t>]</a:t>
            </a:r>
          </a:p>
          <a:p>
            <a:pPr marL="91440" lvl="0" indent="-91440">
              <a:lnSpc>
                <a:spcPct val="90000"/>
              </a:lnSpc>
              <a:spcBef>
                <a:spcPts val="1200"/>
              </a:spcBef>
              <a:spcAft>
                <a:spcPts val="200"/>
              </a:spcAft>
              <a:buClr>
                <a:srgbClr val="4A66AC"/>
              </a:buClr>
              <a:buSzPct val="100000"/>
              <a:buFont typeface="Wingdings" panose="05000000000000000000" pitchFamily="2" charset="2"/>
              <a:buChar char="u"/>
            </a:pPr>
            <a:r>
              <a:rPr lang="ja-JP" altLang="en-US" sz="1900" dirty="0">
                <a:solidFill>
                  <a:prstClr val="black">
                    <a:lumMod val="75000"/>
                    <a:lumOff val="25000"/>
                  </a:prstClr>
                </a:solidFill>
              </a:rPr>
              <a:t>味の素（食材）</a:t>
            </a:r>
            <a:endParaRPr lang="en-US" altLang="ja-JP" sz="1900" dirty="0">
              <a:solidFill>
                <a:prstClr val="black">
                  <a:lumMod val="75000"/>
                  <a:lumOff val="25000"/>
                </a:prstClr>
              </a:solidFill>
            </a:endParaRPr>
          </a:p>
          <a:p>
            <a:pPr marL="91440" lvl="0" indent="-91440">
              <a:lnSpc>
                <a:spcPct val="90000"/>
              </a:lnSpc>
              <a:spcBef>
                <a:spcPts val="1200"/>
              </a:spcBef>
              <a:spcAft>
                <a:spcPts val="200"/>
              </a:spcAft>
              <a:buClr>
                <a:srgbClr val="4A66AC"/>
              </a:buClr>
              <a:buSzPct val="100000"/>
              <a:buFont typeface="Wingdings" panose="05000000000000000000" pitchFamily="2" charset="2"/>
              <a:buChar char="u"/>
            </a:pPr>
            <a:r>
              <a:rPr lang="ja-JP" altLang="en-US" sz="1900" dirty="0">
                <a:solidFill>
                  <a:prstClr val="black">
                    <a:lumMod val="75000"/>
                    <a:lumOff val="25000"/>
                  </a:prstClr>
                </a:solidFill>
              </a:rPr>
              <a:t>アサヒビール（食材）</a:t>
            </a:r>
            <a:endParaRPr lang="en-US" altLang="ja-JP" sz="1900" dirty="0">
              <a:solidFill>
                <a:prstClr val="black">
                  <a:lumMod val="75000"/>
                  <a:lumOff val="25000"/>
                </a:prstClr>
              </a:solidFill>
            </a:endParaRPr>
          </a:p>
          <a:p>
            <a:pPr marL="91440" lvl="0" indent="-91440">
              <a:lnSpc>
                <a:spcPct val="90000"/>
              </a:lnSpc>
              <a:spcBef>
                <a:spcPts val="1200"/>
              </a:spcBef>
              <a:spcAft>
                <a:spcPts val="200"/>
              </a:spcAft>
              <a:buClr>
                <a:srgbClr val="4A66AC"/>
              </a:buClr>
              <a:buSzPct val="100000"/>
              <a:buFont typeface="Wingdings" panose="05000000000000000000" pitchFamily="2" charset="2"/>
              <a:buChar char="u"/>
            </a:pPr>
            <a:r>
              <a:rPr lang="ja-JP" altLang="en-US" sz="1900" dirty="0">
                <a:solidFill>
                  <a:prstClr val="black">
                    <a:lumMod val="75000"/>
                    <a:lumOff val="25000"/>
                  </a:prstClr>
                </a:solidFill>
              </a:rPr>
              <a:t>キユーピー（食材）</a:t>
            </a:r>
          </a:p>
        </p:txBody>
      </p:sp>
      <p:sp>
        <p:nvSpPr>
          <p:cNvPr id="5" name="スライド番号プレースホルダー 4"/>
          <p:cNvSpPr>
            <a:spLocks noGrp="1"/>
          </p:cNvSpPr>
          <p:nvPr>
            <p:ph type="sldNum" sz="quarter" idx="12"/>
          </p:nvPr>
        </p:nvSpPr>
        <p:spPr/>
        <p:txBody>
          <a:bodyPr/>
          <a:lstStyle/>
          <a:p>
            <a:fld id="{F46A3120-87D5-48FE-95FF-B9D32DB3470B}" type="slidenum">
              <a:rPr kumimoji="1" lang="ja-JP" altLang="en-US" smtClean="0"/>
              <a:t>18</a:t>
            </a:fld>
            <a:endParaRPr kumimoji="1" lang="ja-JP" altLang="en-US"/>
          </a:p>
        </p:txBody>
      </p:sp>
    </p:spTree>
    <p:extLst>
      <p:ext uri="{BB962C8B-B14F-4D97-AF65-F5344CB8AC3E}">
        <p14:creationId xmlns:p14="http://schemas.microsoft.com/office/powerpoint/2010/main" val="28816332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③商品紹介</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19</a:t>
            </a:fld>
            <a:endParaRPr kumimoji="1" lang="ja-JP" altLang="en-US"/>
          </a:p>
        </p:txBody>
      </p:sp>
      <p:sp>
        <p:nvSpPr>
          <p:cNvPr id="15" name="雲形吹き出し 14"/>
          <p:cNvSpPr/>
          <p:nvPr/>
        </p:nvSpPr>
        <p:spPr>
          <a:xfrm>
            <a:off x="647039" y="2100062"/>
            <a:ext cx="4472106" cy="2061373"/>
          </a:xfrm>
          <a:prstGeom prst="cloudCallout">
            <a:avLst>
              <a:gd name="adj1" fmla="val 57700"/>
              <a:gd name="adj2" fmla="val 41990"/>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rPr>
              <a:t>コンテンツの内容に</a:t>
            </a:r>
            <a:r>
              <a:rPr lang="ja-JP" altLang="en-US" dirty="0" smtClean="0">
                <a:solidFill>
                  <a:schemeClr val="tx1"/>
                </a:solidFill>
              </a:rPr>
              <a:t>よって、専門用語</a:t>
            </a:r>
            <a:r>
              <a:rPr lang="ja-JP" altLang="en-US" dirty="0">
                <a:solidFill>
                  <a:schemeClr val="tx1"/>
                </a:solidFill>
              </a:rPr>
              <a:t>の説明が入っているものや、ないものがある。</a:t>
            </a:r>
          </a:p>
        </p:txBody>
      </p:sp>
      <p:grpSp>
        <p:nvGrpSpPr>
          <p:cNvPr id="3" name="グループ化 2"/>
          <p:cNvGrpSpPr/>
          <p:nvPr/>
        </p:nvGrpSpPr>
        <p:grpSpPr>
          <a:xfrm>
            <a:off x="5610254" y="1659081"/>
            <a:ext cx="5573938" cy="4896265"/>
            <a:chOff x="6035257" y="1967775"/>
            <a:chExt cx="5573938" cy="4896265"/>
          </a:xfrm>
        </p:grpSpPr>
        <p:cxnSp>
          <p:nvCxnSpPr>
            <p:cNvPr id="21" name="直線矢印コネクタ 20"/>
            <p:cNvCxnSpPr/>
            <p:nvPr/>
          </p:nvCxnSpPr>
          <p:spPr>
            <a:xfrm>
              <a:off x="6035257" y="3789826"/>
              <a:ext cx="5112273" cy="237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角丸四角形 15"/>
            <p:cNvSpPr/>
            <p:nvPr/>
          </p:nvSpPr>
          <p:spPr>
            <a:xfrm>
              <a:off x="7782692" y="4080879"/>
              <a:ext cx="2925999" cy="2783161"/>
            </a:xfrm>
            <a:prstGeom prst="roundRect">
              <a:avLst>
                <a:gd name="adj" fmla="val 1065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dirty="0"/>
                <a:t>ハウス食品</a:t>
              </a:r>
              <a:endParaRPr lang="en-US" altLang="ja-JP" sz="1200" dirty="0"/>
            </a:p>
            <a:p>
              <a:r>
                <a:rPr lang="ja-JP" altLang="en-US" sz="1200" dirty="0"/>
                <a:t>森永製菓</a:t>
              </a:r>
              <a:endParaRPr lang="en-US" altLang="ja-JP" sz="1200" dirty="0"/>
            </a:p>
            <a:p>
              <a:r>
                <a:rPr lang="ja-JP" altLang="en-US" sz="1200" dirty="0"/>
                <a:t>花王株式会社</a:t>
              </a:r>
              <a:endParaRPr lang="en-US" altLang="ja-JP" sz="1200" dirty="0"/>
            </a:p>
            <a:p>
              <a:r>
                <a:rPr lang="ja-JP" altLang="en-US" sz="1200" dirty="0"/>
                <a:t>旭化成ホームプロダクツ株式会社</a:t>
              </a:r>
              <a:endParaRPr lang="en-US" altLang="ja-JP" sz="1200" dirty="0"/>
            </a:p>
            <a:p>
              <a:r>
                <a:rPr lang="ja-JP" altLang="en-US" sz="1200" dirty="0"/>
                <a:t>エステー</a:t>
              </a:r>
              <a:endParaRPr lang="en-US" altLang="ja-JP" sz="1200" dirty="0"/>
            </a:p>
            <a:p>
              <a:r>
                <a:rPr lang="en-US" altLang="ja-JP" sz="1200" dirty="0"/>
                <a:t>KINCHO</a:t>
              </a:r>
            </a:p>
            <a:p>
              <a:r>
                <a:rPr lang="ja-JP" altLang="en-US" sz="1200" dirty="0"/>
                <a:t>アース製薬</a:t>
              </a:r>
              <a:endParaRPr lang="en-US" altLang="ja-JP" sz="1200" dirty="0"/>
            </a:p>
            <a:p>
              <a:r>
                <a:rPr lang="ja-JP" altLang="en-US" sz="1200" dirty="0"/>
                <a:t>日清食品</a:t>
              </a:r>
              <a:endParaRPr lang="en-US" altLang="ja-JP" sz="1200" dirty="0"/>
            </a:p>
            <a:p>
              <a:r>
                <a:rPr lang="ja-JP" altLang="en-US" sz="1200" dirty="0"/>
                <a:t>グリコ</a:t>
              </a:r>
              <a:endParaRPr lang="en-US" altLang="ja-JP" sz="1200" dirty="0"/>
            </a:p>
            <a:p>
              <a:r>
                <a:rPr lang="ja-JP" altLang="en-US" sz="1200" dirty="0"/>
                <a:t>味の素</a:t>
              </a:r>
              <a:endParaRPr lang="en-US" altLang="ja-JP" sz="1200" dirty="0"/>
            </a:p>
            <a:p>
              <a:r>
                <a:rPr lang="ja-JP" altLang="en-US" sz="1200" dirty="0"/>
                <a:t>アサヒビール</a:t>
              </a:r>
              <a:endParaRPr lang="en-US" altLang="ja-JP" sz="1200" dirty="0"/>
            </a:p>
            <a:p>
              <a:r>
                <a:rPr lang="ja-JP" altLang="en-US" sz="1200" dirty="0" smtClean="0"/>
                <a:t>キユーピー</a:t>
              </a:r>
              <a:endParaRPr lang="en-US" altLang="ja-JP" sz="1200" dirty="0" smtClean="0"/>
            </a:p>
            <a:p>
              <a:r>
                <a:rPr lang="ja-JP" altLang="en-US" sz="1200" dirty="0"/>
                <a:t>株式会社ココカラファインヘルスケア</a:t>
              </a:r>
              <a:endParaRPr lang="en-US" altLang="ja-JP" sz="1200" dirty="0"/>
            </a:p>
            <a:p>
              <a:endParaRPr lang="en-US" altLang="ja-JP" sz="1000" dirty="0"/>
            </a:p>
            <a:p>
              <a:endParaRPr lang="ja-JP" altLang="en-US" sz="1000" dirty="0"/>
            </a:p>
          </p:txBody>
        </p:sp>
        <p:sp>
          <p:nvSpPr>
            <p:cNvPr id="17" name="テキスト ボックス 16"/>
            <p:cNvSpPr txBox="1"/>
            <p:nvPr/>
          </p:nvSpPr>
          <p:spPr>
            <a:xfrm>
              <a:off x="11147530" y="3630610"/>
              <a:ext cx="461665" cy="1246124"/>
            </a:xfrm>
            <a:prstGeom prst="rect">
              <a:avLst/>
            </a:prstGeom>
            <a:noFill/>
          </p:spPr>
          <p:txBody>
            <a:bodyPr vert="eaVert" wrap="square" rtlCol="0">
              <a:spAutoFit/>
            </a:bodyPr>
            <a:lstStyle/>
            <a:p>
              <a:r>
                <a:rPr kumimoji="1" lang="ja-JP" altLang="en-US" dirty="0" smtClean="0"/>
                <a:t>興味</a:t>
              </a:r>
              <a:endParaRPr kumimoji="1" lang="ja-JP" altLang="en-US" dirty="0"/>
            </a:p>
          </p:txBody>
        </p:sp>
        <p:sp>
          <p:nvSpPr>
            <p:cNvPr id="18" name="角丸四角形 17"/>
            <p:cNvSpPr/>
            <p:nvPr/>
          </p:nvSpPr>
          <p:spPr>
            <a:xfrm>
              <a:off x="7819155" y="2796423"/>
              <a:ext cx="1426537" cy="2837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dirty="0"/>
                <a:t>シャレコ株式会社</a:t>
              </a:r>
            </a:p>
          </p:txBody>
        </p:sp>
        <p:sp>
          <p:nvSpPr>
            <p:cNvPr id="19" name="角丸四角形 18"/>
            <p:cNvSpPr/>
            <p:nvPr/>
          </p:nvSpPr>
          <p:spPr>
            <a:xfrm>
              <a:off x="7819155" y="3249257"/>
              <a:ext cx="1582423" cy="7627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dirty="0"/>
                <a:t>ロート</a:t>
              </a:r>
              <a:r>
                <a:rPr lang="ja-JP" altLang="en-US" sz="1200" dirty="0" smtClean="0"/>
                <a:t>製薬</a:t>
              </a:r>
              <a:endParaRPr lang="en-US" altLang="ja-JP" sz="1200" dirty="0" smtClean="0"/>
            </a:p>
            <a:p>
              <a:r>
                <a:rPr lang="ja-JP" altLang="en-US" sz="1200" dirty="0" smtClean="0"/>
                <a:t>アイリスオーヤマ</a:t>
              </a:r>
              <a:endParaRPr lang="en-US" altLang="ja-JP" sz="1200" dirty="0"/>
            </a:p>
            <a:p>
              <a:r>
                <a:rPr lang="ja-JP" altLang="en-US" sz="1200" dirty="0"/>
                <a:t>ゼブラ株式</a:t>
              </a:r>
              <a:r>
                <a:rPr lang="ja-JP" altLang="en-US" sz="1200" dirty="0" smtClean="0"/>
                <a:t>会社</a:t>
              </a:r>
              <a:endParaRPr lang="ja-JP" altLang="en-US" sz="1200" dirty="0"/>
            </a:p>
          </p:txBody>
        </p:sp>
        <p:cxnSp>
          <p:nvCxnSpPr>
            <p:cNvPr id="20" name="直線矢印コネクタ 19"/>
            <p:cNvCxnSpPr/>
            <p:nvPr/>
          </p:nvCxnSpPr>
          <p:spPr>
            <a:xfrm flipV="1">
              <a:off x="6730429" y="2370089"/>
              <a:ext cx="8957" cy="43983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6416745" y="1967775"/>
              <a:ext cx="2545492" cy="369332"/>
            </a:xfrm>
            <a:prstGeom prst="rect">
              <a:avLst/>
            </a:prstGeom>
            <a:noFill/>
          </p:spPr>
          <p:txBody>
            <a:bodyPr wrap="square" rtlCol="0">
              <a:spAutoFit/>
            </a:bodyPr>
            <a:lstStyle/>
            <a:p>
              <a:r>
                <a:rPr kumimoji="1" lang="ja-JP" altLang="en-US" dirty="0" smtClean="0"/>
                <a:t>知識</a:t>
              </a:r>
              <a:endParaRPr kumimoji="1" lang="en-US" altLang="ja-JP" dirty="0" smtClean="0"/>
            </a:p>
          </p:txBody>
        </p:sp>
      </p:grpSp>
    </p:spTree>
    <p:extLst>
      <p:ext uri="{BB962C8B-B14F-4D97-AF65-F5344CB8AC3E}">
        <p14:creationId xmlns:p14="http://schemas.microsoft.com/office/powerpoint/2010/main" val="37793531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目次</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ja-JP" altLang="en-US" sz="2800" dirty="0" smtClean="0"/>
              <a:t>はじめに</a:t>
            </a:r>
            <a:endParaRPr kumimoji="1" lang="en-US" altLang="ja-JP" sz="2800" dirty="0" smtClean="0"/>
          </a:p>
          <a:p>
            <a:r>
              <a:rPr lang="ja-JP" altLang="en-US" sz="2800" dirty="0" smtClean="0"/>
              <a:t>現状分析</a:t>
            </a:r>
            <a:endParaRPr lang="en-US" altLang="ja-JP" sz="2800" dirty="0" smtClean="0"/>
          </a:p>
          <a:p>
            <a:r>
              <a:rPr kumimoji="1" lang="ja-JP" altLang="en-US" sz="2800" dirty="0" smtClean="0"/>
              <a:t>問題意識</a:t>
            </a:r>
            <a:endParaRPr kumimoji="1" lang="en-US" altLang="ja-JP" sz="2800" dirty="0" smtClean="0"/>
          </a:p>
          <a:p>
            <a:r>
              <a:rPr lang="ja-JP" altLang="en-US" sz="2800" dirty="0" smtClean="0"/>
              <a:t>研究目的</a:t>
            </a:r>
            <a:endParaRPr lang="en-US" altLang="ja-JP" sz="2800" dirty="0" smtClean="0"/>
          </a:p>
          <a:p>
            <a:r>
              <a:rPr kumimoji="1" lang="ja-JP" altLang="en-US" sz="2800" dirty="0" smtClean="0"/>
              <a:t>仮説導出</a:t>
            </a:r>
            <a:endParaRPr kumimoji="1" lang="en-US" altLang="ja-JP" sz="2800" dirty="0" smtClean="0"/>
          </a:p>
          <a:p>
            <a:r>
              <a:rPr lang="ja-JP" altLang="en-US" sz="2800" dirty="0"/>
              <a:t>今後</a:t>
            </a:r>
            <a:r>
              <a:rPr lang="ja-JP" altLang="en-US" sz="2800" dirty="0" smtClean="0"/>
              <a:t>の課題</a:t>
            </a:r>
            <a:endParaRPr lang="en-US" altLang="ja-JP" sz="2800" dirty="0" smtClean="0"/>
          </a:p>
          <a:p>
            <a:r>
              <a:rPr kumimoji="1" lang="ja-JP" altLang="en-US" sz="2800" dirty="0" smtClean="0"/>
              <a:t>参考文献・</a:t>
            </a:r>
            <a:r>
              <a:rPr lang="ja-JP" altLang="en-US" sz="2800" dirty="0"/>
              <a:t>参考</a:t>
            </a:r>
            <a:r>
              <a:rPr kumimoji="1" lang="en-US" altLang="ja-JP" sz="2800" dirty="0" smtClean="0"/>
              <a:t>URL</a:t>
            </a:r>
            <a:endParaRPr kumimoji="1" lang="ja-JP" altLang="en-US" sz="2800" dirty="0"/>
          </a:p>
        </p:txBody>
      </p:sp>
      <p:sp>
        <p:nvSpPr>
          <p:cNvPr id="5" name="スライド番号プレースホルダー 4"/>
          <p:cNvSpPr>
            <a:spLocks noGrp="1"/>
          </p:cNvSpPr>
          <p:nvPr>
            <p:ph type="sldNum" sz="quarter" idx="12"/>
          </p:nvPr>
        </p:nvSpPr>
        <p:spPr/>
        <p:txBody>
          <a:bodyPr/>
          <a:lstStyle/>
          <a:p>
            <a:fld id="{5E67F547-035A-4269-A227-6BC0A3B9DE02}" type="slidenum">
              <a:rPr kumimoji="1" lang="ja-JP" altLang="en-US" sz="2800" smtClean="0"/>
              <a:t>2</a:t>
            </a:fld>
            <a:endParaRPr kumimoji="1" lang="ja-JP" altLang="en-US" sz="2800" dirty="0"/>
          </a:p>
        </p:txBody>
      </p:sp>
      <p:sp>
        <p:nvSpPr>
          <p:cNvPr id="6" name="正方形/長方形 5"/>
          <p:cNvSpPr/>
          <p:nvPr/>
        </p:nvSpPr>
        <p:spPr>
          <a:xfrm>
            <a:off x="5977217" y="3244334"/>
            <a:ext cx="237566" cy="369332"/>
          </a:xfrm>
          <a:prstGeom prst="rect">
            <a:avLst/>
          </a:prstGeom>
        </p:spPr>
        <p:txBody>
          <a:bodyPr wrap="none">
            <a:spAutoFit/>
          </a:bodyPr>
          <a:lstStyle/>
          <a:p>
            <a:r>
              <a:rPr lang="ja-JP" altLang="en-US" dirty="0"/>
              <a:t> </a:t>
            </a:r>
          </a:p>
        </p:txBody>
      </p:sp>
    </p:spTree>
    <p:extLst>
      <p:ext uri="{BB962C8B-B14F-4D97-AF65-F5344CB8AC3E}">
        <p14:creationId xmlns:p14="http://schemas.microsoft.com/office/powerpoint/2010/main" val="39875622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③商品紹介</a:t>
            </a:r>
            <a:endParaRPr kumimoji="1" lang="ja-JP" altLang="en-US" dirty="0"/>
          </a:p>
        </p:txBody>
      </p:sp>
      <p:pic>
        <p:nvPicPr>
          <p:cNvPr id="5" name="コンテンツ プレースホルダー 4"/>
          <p:cNvPicPr>
            <a:picLocks noGrp="1" noChangeAspect="1"/>
          </p:cNvPicPr>
          <p:nvPr>
            <p:ph idx="1"/>
          </p:nvPr>
        </p:nvPicPr>
        <p:blipFill>
          <a:blip r:embed="rId2"/>
          <a:stretch>
            <a:fillRect/>
          </a:stretch>
        </p:blipFill>
        <p:spPr>
          <a:xfrm>
            <a:off x="6571586" y="2004088"/>
            <a:ext cx="5189537" cy="960064"/>
          </a:xfrm>
          <a:prstGeom prst="rect">
            <a:avLst/>
          </a:prstGeom>
        </p:spPr>
      </p:pic>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20</a:t>
            </a:fld>
            <a:endParaRPr kumimoji="1" lang="ja-JP" altLang="en-US"/>
          </a:p>
        </p:txBody>
      </p:sp>
      <p:pic>
        <p:nvPicPr>
          <p:cNvPr id="6" name="図 5"/>
          <p:cNvPicPr>
            <a:picLocks noChangeAspect="1"/>
          </p:cNvPicPr>
          <p:nvPr/>
        </p:nvPicPr>
        <p:blipFill>
          <a:blip r:embed="rId3"/>
          <a:stretch>
            <a:fillRect/>
          </a:stretch>
        </p:blipFill>
        <p:spPr>
          <a:xfrm>
            <a:off x="6582804" y="2964152"/>
            <a:ext cx="5178319" cy="3327083"/>
          </a:xfrm>
          <a:prstGeom prst="rect">
            <a:avLst/>
          </a:prstGeom>
        </p:spPr>
      </p:pic>
      <p:sp>
        <p:nvSpPr>
          <p:cNvPr id="7" name="テキスト ボックス 6"/>
          <p:cNvSpPr txBox="1"/>
          <p:nvPr/>
        </p:nvSpPr>
        <p:spPr>
          <a:xfrm>
            <a:off x="1097280" y="2179320"/>
            <a:ext cx="5273040" cy="3693319"/>
          </a:xfrm>
          <a:prstGeom prst="rect">
            <a:avLst/>
          </a:prstGeom>
          <a:noFill/>
        </p:spPr>
        <p:txBody>
          <a:bodyPr wrap="square" rtlCol="0">
            <a:spAutoFit/>
          </a:bodyPr>
          <a:lstStyle/>
          <a:p>
            <a:r>
              <a:rPr kumimoji="1" lang="ja-JP" altLang="en-US" b="1" dirty="0" smtClean="0"/>
              <a:t>アイリスオーヤマ</a:t>
            </a:r>
            <a:endParaRPr kumimoji="1" lang="en-US" altLang="ja-JP" b="1" dirty="0" smtClean="0"/>
          </a:p>
          <a:p>
            <a:r>
              <a:rPr lang="ja-JP" altLang="en-US" b="1" dirty="0" smtClean="0"/>
              <a:t>家庭向け</a:t>
            </a:r>
            <a:r>
              <a:rPr lang="en-US" altLang="ja-JP" b="1" dirty="0" smtClean="0"/>
              <a:t>LED</a:t>
            </a:r>
            <a:r>
              <a:rPr lang="ja-JP" altLang="en-US" b="1" dirty="0" smtClean="0"/>
              <a:t>照明　エコハイルクス</a:t>
            </a:r>
            <a:endParaRPr lang="en-US" altLang="ja-JP" b="1" dirty="0" smtClean="0"/>
          </a:p>
          <a:p>
            <a:endParaRPr kumimoji="1" lang="en-US" altLang="ja-JP" dirty="0" smtClean="0"/>
          </a:p>
          <a:p>
            <a:r>
              <a:rPr lang="ja-JP" altLang="en-US" dirty="0" smtClean="0"/>
              <a:t>キッチン手元灯についての商品紹介（製品の特徴・使用中の注意事項など）</a:t>
            </a:r>
            <a:endParaRPr lang="en-US" altLang="ja-JP" dirty="0" smtClean="0"/>
          </a:p>
          <a:p>
            <a:r>
              <a:rPr kumimoji="1" lang="ja-JP" altLang="en-US" dirty="0"/>
              <a:t>　</a:t>
            </a:r>
            <a:r>
              <a:rPr kumimoji="1" lang="ja-JP" altLang="en-US" dirty="0" smtClean="0"/>
              <a:t>　　　　　　　　　↓</a:t>
            </a:r>
            <a:endParaRPr kumimoji="1" lang="en-US" altLang="ja-JP" dirty="0" smtClean="0"/>
          </a:p>
          <a:p>
            <a:r>
              <a:rPr lang="ja-JP" altLang="en-US" dirty="0"/>
              <a:t>　</a:t>
            </a:r>
            <a:r>
              <a:rPr lang="ja-JP" altLang="en-US" dirty="0" smtClean="0"/>
              <a:t>　丁寧に説明されているため知識がなくても分かる</a:t>
            </a:r>
            <a:endParaRPr lang="en-US" altLang="ja-JP" dirty="0" smtClean="0"/>
          </a:p>
          <a:p>
            <a:endParaRPr kumimoji="1" lang="en-US" altLang="ja-JP" dirty="0" smtClean="0"/>
          </a:p>
          <a:p>
            <a:endParaRPr kumimoji="1" lang="en-US" altLang="ja-JP" dirty="0"/>
          </a:p>
          <a:p>
            <a:r>
              <a:rPr lang="ja-JP" altLang="en-US" dirty="0" smtClean="0"/>
              <a:t>　　商品の全光束（明るさ）</a:t>
            </a:r>
            <a:endParaRPr lang="en-US" altLang="ja-JP" dirty="0" smtClean="0"/>
          </a:p>
          <a:p>
            <a:r>
              <a:rPr lang="ja-JP" altLang="en-US" dirty="0"/>
              <a:t>　</a:t>
            </a:r>
            <a:r>
              <a:rPr lang="ja-JP" altLang="en-US" dirty="0" smtClean="0"/>
              <a:t>　　　　　　　　　↓</a:t>
            </a:r>
            <a:endParaRPr lang="en-US" altLang="ja-JP" dirty="0" smtClean="0"/>
          </a:p>
          <a:p>
            <a:r>
              <a:rPr lang="ja-JP" altLang="en-US" dirty="0" smtClean="0"/>
              <a:t>　　　　　　専門知識が必要</a:t>
            </a:r>
            <a:endParaRPr lang="en-US" altLang="ja-JP" dirty="0" smtClean="0"/>
          </a:p>
          <a:p>
            <a:endParaRPr kumimoji="1" lang="ja-JP" altLang="en-US" dirty="0"/>
          </a:p>
        </p:txBody>
      </p:sp>
      <p:sp>
        <p:nvSpPr>
          <p:cNvPr id="8" name="角丸四角形 7"/>
          <p:cNvSpPr/>
          <p:nvPr/>
        </p:nvSpPr>
        <p:spPr>
          <a:xfrm>
            <a:off x="1668780" y="5532550"/>
            <a:ext cx="2628900" cy="8158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bg1">
                    <a:lumMod val="95000"/>
                  </a:schemeClr>
                </a:solidFill>
              </a:rPr>
              <a:t>コンテンツを見る消費者の、知識量が異なる</a:t>
            </a:r>
          </a:p>
        </p:txBody>
      </p:sp>
      <p:sp>
        <p:nvSpPr>
          <p:cNvPr id="10" name="テキスト ボックス 9"/>
          <p:cNvSpPr txBox="1"/>
          <p:nvPr/>
        </p:nvSpPr>
        <p:spPr>
          <a:xfrm>
            <a:off x="182880" y="6376584"/>
            <a:ext cx="6858000" cy="369332"/>
          </a:xfrm>
          <a:prstGeom prst="rect">
            <a:avLst/>
          </a:prstGeom>
          <a:noFill/>
        </p:spPr>
        <p:txBody>
          <a:bodyPr wrap="square" rtlCol="0">
            <a:spAutoFit/>
          </a:bodyPr>
          <a:lstStyle/>
          <a:p>
            <a:r>
              <a:rPr lang="en-US" altLang="ja-JP" dirty="0"/>
              <a:t>http://www.irisohyama.co.jp/led/home/ktm6n_8n_tks.html</a:t>
            </a:r>
            <a:endParaRPr kumimoji="1" lang="ja-JP" altLang="en-US" dirty="0"/>
          </a:p>
        </p:txBody>
      </p:sp>
    </p:spTree>
    <p:extLst>
      <p:ext uri="{BB962C8B-B14F-4D97-AF65-F5344CB8AC3E}">
        <p14:creationId xmlns:p14="http://schemas.microsoft.com/office/powerpoint/2010/main" val="14556222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1097280" y="1808896"/>
            <a:ext cx="10058400" cy="4846011"/>
          </a:xfrm>
        </p:spPr>
        <p:txBody>
          <a:bodyPr>
            <a:normAutofit/>
          </a:bodyPr>
          <a:lstStyle/>
          <a:p>
            <a:pPr>
              <a:buFont typeface="Wingdings" panose="05000000000000000000" pitchFamily="2" charset="2"/>
              <a:buChar char="u"/>
            </a:pPr>
            <a:r>
              <a:rPr kumimoji="1" lang="ja-JP" altLang="en-US" sz="1900" dirty="0" smtClean="0">
                <a:latin typeface="+mn-ea"/>
              </a:rPr>
              <a:t>資生堂（化粧品）</a:t>
            </a:r>
            <a:r>
              <a:rPr kumimoji="1" lang="en-US" altLang="ja-JP" sz="1900" dirty="0" smtClean="0">
                <a:latin typeface="+mn-ea"/>
              </a:rPr>
              <a:t>[</a:t>
            </a:r>
            <a:r>
              <a:rPr kumimoji="1" lang="ja-JP" altLang="en-US" sz="1900" dirty="0" smtClean="0">
                <a:latin typeface="+mn-ea"/>
              </a:rPr>
              <a:t>占い</a:t>
            </a:r>
            <a:r>
              <a:rPr kumimoji="1" lang="en-US" altLang="ja-JP" sz="1900" dirty="0" smtClean="0">
                <a:latin typeface="+mn-ea"/>
              </a:rPr>
              <a:t>]</a:t>
            </a:r>
          </a:p>
          <a:p>
            <a:pPr>
              <a:buFont typeface="Wingdings" panose="05000000000000000000" pitchFamily="2" charset="2"/>
              <a:buChar char="u"/>
            </a:pPr>
            <a:r>
              <a:rPr kumimoji="1" lang="ja-JP" altLang="en-US" sz="1900" dirty="0" smtClean="0">
                <a:latin typeface="+mn-ea"/>
              </a:rPr>
              <a:t>ゴルフダイジェスト社（ゴルフ関連）</a:t>
            </a:r>
            <a:endParaRPr kumimoji="1" lang="en-US" altLang="ja-JP" sz="1900" dirty="0" smtClean="0">
              <a:latin typeface="+mn-ea"/>
            </a:endParaRPr>
          </a:p>
          <a:p>
            <a:pPr marL="0" indent="0">
              <a:buNone/>
            </a:pPr>
            <a:r>
              <a:rPr lang="ja-JP" altLang="en-US" sz="1900" dirty="0">
                <a:latin typeface="+mn-ea"/>
              </a:rPr>
              <a:t>　</a:t>
            </a:r>
            <a:r>
              <a:rPr kumimoji="1" lang="en-US" altLang="ja-JP" sz="1900" dirty="0" smtClean="0">
                <a:latin typeface="+mn-ea"/>
              </a:rPr>
              <a:t>[</a:t>
            </a:r>
            <a:r>
              <a:rPr kumimoji="1" lang="ja-JP" altLang="en-US" sz="1900" dirty="0" smtClean="0">
                <a:latin typeface="+mn-ea"/>
              </a:rPr>
              <a:t>ニュース、イベントのエントリー受付</a:t>
            </a:r>
            <a:r>
              <a:rPr lang="en-US" altLang="ja-JP" sz="1900" dirty="0" smtClean="0">
                <a:latin typeface="+mn-ea"/>
              </a:rPr>
              <a:t>]</a:t>
            </a:r>
          </a:p>
          <a:p>
            <a:pPr>
              <a:buFont typeface="Wingdings" panose="05000000000000000000" pitchFamily="2" charset="2"/>
              <a:buChar char="u"/>
            </a:pPr>
            <a:r>
              <a:rPr kumimoji="1" lang="ja-JP" altLang="en-US" sz="1900" dirty="0" smtClean="0">
                <a:latin typeface="+mn-ea"/>
              </a:rPr>
              <a:t>モリモト（デザイナーズマンション）</a:t>
            </a:r>
            <a:r>
              <a:rPr kumimoji="1" lang="en-US" altLang="ja-JP" sz="1900" dirty="0" smtClean="0">
                <a:latin typeface="+mn-ea"/>
              </a:rPr>
              <a:t>[</a:t>
            </a:r>
            <a:r>
              <a:rPr kumimoji="1" lang="ja-JP" altLang="en-US" sz="1900" dirty="0" smtClean="0">
                <a:latin typeface="+mn-ea"/>
              </a:rPr>
              <a:t>インタビュー</a:t>
            </a:r>
            <a:r>
              <a:rPr kumimoji="1" lang="en-US" altLang="ja-JP" sz="1900" dirty="0" smtClean="0">
                <a:latin typeface="+mn-ea"/>
              </a:rPr>
              <a:t>]</a:t>
            </a:r>
          </a:p>
          <a:p>
            <a:pPr>
              <a:buFont typeface="Wingdings" panose="05000000000000000000" pitchFamily="2" charset="2"/>
              <a:buChar char="u"/>
            </a:pPr>
            <a:r>
              <a:rPr lang="ja-JP" altLang="en-US" sz="1900" dirty="0" smtClean="0">
                <a:latin typeface="+mn-ea"/>
              </a:rPr>
              <a:t>日本コカ・コーラ株式会社（飲料）</a:t>
            </a:r>
            <a:r>
              <a:rPr lang="en-US" altLang="ja-JP" sz="1900" dirty="0" smtClean="0">
                <a:latin typeface="+mn-ea"/>
              </a:rPr>
              <a:t>[</a:t>
            </a:r>
            <a:r>
              <a:rPr lang="ja-JP" altLang="en-US" sz="1900" dirty="0" smtClean="0">
                <a:latin typeface="+mn-ea"/>
              </a:rPr>
              <a:t>オリンピック関連</a:t>
            </a:r>
            <a:r>
              <a:rPr lang="en-US" altLang="ja-JP" sz="1900" dirty="0" smtClean="0">
                <a:latin typeface="+mn-ea"/>
              </a:rPr>
              <a:t>]</a:t>
            </a:r>
          </a:p>
          <a:p>
            <a:pPr>
              <a:buFont typeface="Wingdings" panose="05000000000000000000" pitchFamily="2" charset="2"/>
              <a:buChar char="u"/>
            </a:pPr>
            <a:r>
              <a:rPr kumimoji="1" lang="ja-JP" altLang="en-US" sz="1900" dirty="0" smtClean="0">
                <a:latin typeface="+mn-ea"/>
              </a:rPr>
              <a:t>アイリスオーヤマ（</a:t>
            </a:r>
            <a:r>
              <a:rPr lang="ja-JP" altLang="en-US" sz="1900" dirty="0">
                <a:latin typeface="+mn-ea"/>
              </a:rPr>
              <a:t>家具、家電、日用品　等</a:t>
            </a:r>
            <a:r>
              <a:rPr lang="ja-JP" altLang="en-US" sz="1900" dirty="0" smtClean="0">
                <a:latin typeface="+mn-ea"/>
              </a:rPr>
              <a:t>）</a:t>
            </a:r>
            <a:endParaRPr lang="en-US" altLang="ja-JP" sz="1900" dirty="0" smtClean="0">
              <a:latin typeface="+mn-ea"/>
            </a:endParaRPr>
          </a:p>
          <a:p>
            <a:pPr marL="0" indent="0">
              <a:buNone/>
            </a:pPr>
            <a:r>
              <a:rPr lang="ja-JP" altLang="en-US" sz="1900" dirty="0">
                <a:latin typeface="+mn-ea"/>
              </a:rPr>
              <a:t>　</a:t>
            </a:r>
            <a:r>
              <a:rPr lang="en-US" altLang="ja-JP" sz="1900" dirty="0" smtClean="0">
                <a:latin typeface="+mn-ea"/>
              </a:rPr>
              <a:t>[</a:t>
            </a:r>
            <a:r>
              <a:rPr lang="ja-JP" altLang="en-US" sz="1900" dirty="0" smtClean="0">
                <a:latin typeface="+mn-ea"/>
              </a:rPr>
              <a:t>口コミ広場</a:t>
            </a:r>
            <a:r>
              <a:rPr lang="en-US" altLang="ja-JP" sz="1900" dirty="0" smtClean="0">
                <a:latin typeface="+mn-ea"/>
              </a:rPr>
              <a:t>]</a:t>
            </a:r>
          </a:p>
          <a:p>
            <a:pPr>
              <a:buFont typeface="Wingdings" panose="05000000000000000000" pitchFamily="2" charset="2"/>
              <a:buChar char="u"/>
            </a:pPr>
            <a:r>
              <a:rPr lang="ja-JP" altLang="en-US" sz="1900" dirty="0" smtClean="0">
                <a:latin typeface="+mn-ea"/>
              </a:rPr>
              <a:t>無印良品（日用品～食料品）</a:t>
            </a:r>
            <a:r>
              <a:rPr lang="en-US" altLang="ja-JP" sz="1900" dirty="0" smtClean="0">
                <a:latin typeface="+mn-ea"/>
              </a:rPr>
              <a:t>[</a:t>
            </a:r>
            <a:r>
              <a:rPr lang="ja-JP" altLang="en-US" sz="1900" dirty="0" smtClean="0">
                <a:latin typeface="+mn-ea"/>
              </a:rPr>
              <a:t>ブログ、意見箱</a:t>
            </a:r>
            <a:r>
              <a:rPr lang="en-US" altLang="ja-JP" sz="1900" dirty="0" smtClean="0">
                <a:latin typeface="+mn-ea"/>
              </a:rPr>
              <a:t>]</a:t>
            </a:r>
          </a:p>
          <a:p>
            <a:pPr>
              <a:buFont typeface="Wingdings" panose="05000000000000000000" pitchFamily="2" charset="2"/>
              <a:buChar char="u"/>
            </a:pPr>
            <a:r>
              <a:rPr lang="ja-JP" altLang="en-US" sz="1900" dirty="0">
                <a:latin typeface="+mn-ea"/>
              </a:rPr>
              <a:t>森永製菓（お菓子）</a:t>
            </a:r>
            <a:r>
              <a:rPr lang="en-US" altLang="ja-JP" sz="1900" dirty="0">
                <a:latin typeface="+mn-ea"/>
              </a:rPr>
              <a:t>[</a:t>
            </a:r>
            <a:r>
              <a:rPr lang="ja-JP" altLang="en-US" sz="1900" dirty="0">
                <a:latin typeface="+mn-ea"/>
              </a:rPr>
              <a:t>掲示板</a:t>
            </a:r>
            <a:r>
              <a:rPr lang="en-US" altLang="ja-JP" sz="1900" dirty="0">
                <a:latin typeface="+mn-ea"/>
              </a:rPr>
              <a:t>]</a:t>
            </a:r>
          </a:p>
          <a:p>
            <a:pPr>
              <a:buFont typeface="Wingdings" panose="05000000000000000000" pitchFamily="2" charset="2"/>
              <a:buChar char="u"/>
            </a:pPr>
            <a:r>
              <a:rPr lang="en-US" altLang="ja-JP" sz="1900" dirty="0" smtClean="0">
                <a:latin typeface="+mn-ea"/>
              </a:rPr>
              <a:t>Baby </a:t>
            </a:r>
            <a:r>
              <a:rPr lang="en-US" altLang="ja-JP" sz="1900" dirty="0" err="1" smtClean="0">
                <a:latin typeface="+mn-ea"/>
              </a:rPr>
              <a:t>topia</a:t>
            </a:r>
            <a:r>
              <a:rPr lang="ja-JP" altLang="en-US" sz="1900" dirty="0" smtClean="0">
                <a:latin typeface="+mn-ea"/>
              </a:rPr>
              <a:t>（海外のベビー用品）</a:t>
            </a:r>
            <a:endParaRPr lang="en-US" altLang="ja-JP" sz="1900" dirty="0" smtClean="0">
              <a:latin typeface="+mn-ea"/>
            </a:endParaRPr>
          </a:p>
          <a:p>
            <a:pPr marL="0" indent="0">
              <a:buNone/>
            </a:pPr>
            <a:r>
              <a:rPr lang="ja-JP" altLang="en-US" sz="1900" dirty="0">
                <a:latin typeface="+mn-ea"/>
              </a:rPr>
              <a:t>　</a:t>
            </a:r>
            <a:r>
              <a:rPr lang="en-US" altLang="ja-JP" sz="1900" dirty="0" smtClean="0">
                <a:latin typeface="+mn-ea"/>
              </a:rPr>
              <a:t>[</a:t>
            </a:r>
            <a:r>
              <a:rPr lang="ja-JP" altLang="en-US" sz="1900" dirty="0" smtClean="0">
                <a:latin typeface="+mn-ea"/>
              </a:rPr>
              <a:t>海外ニュース、インタビュー</a:t>
            </a:r>
            <a:r>
              <a:rPr lang="en-US" altLang="ja-JP" sz="1900" dirty="0" smtClean="0">
                <a:latin typeface="+mn-ea"/>
              </a:rPr>
              <a:t>]</a:t>
            </a:r>
          </a:p>
          <a:p>
            <a:endParaRPr lang="en-US" altLang="ja-JP" dirty="0">
              <a:latin typeface="+mn-ea"/>
            </a:endParaRPr>
          </a:p>
          <a:p>
            <a:endParaRPr kumimoji="1" lang="en-US" altLang="ja-JP" dirty="0" smtClean="0"/>
          </a:p>
          <a:p>
            <a:endParaRPr kumimoji="1" lang="ja-JP" altLang="en-US" dirty="0"/>
          </a:p>
        </p:txBody>
      </p:sp>
      <p:sp>
        <p:nvSpPr>
          <p:cNvPr id="23" name="タイトル 1"/>
          <p:cNvSpPr>
            <a:spLocks noGrp="1"/>
          </p:cNvSpPr>
          <p:nvPr>
            <p:ph type="title"/>
          </p:nvPr>
        </p:nvSpPr>
        <p:spPr>
          <a:xfrm>
            <a:off x="1097280" y="286603"/>
            <a:ext cx="10058400" cy="1450757"/>
          </a:xfrm>
        </p:spPr>
        <p:txBody>
          <a:bodyPr/>
          <a:lstStyle/>
          <a:p>
            <a:r>
              <a:rPr lang="ja-JP" altLang="en-US" dirty="0" smtClean="0"/>
              <a:t>④その他</a:t>
            </a:r>
            <a:endParaRPr kumimoji="1" lang="ja-JP" altLang="en-US" dirty="0"/>
          </a:p>
        </p:txBody>
      </p:sp>
      <p:sp>
        <p:nvSpPr>
          <p:cNvPr id="2" name="スライド番号プレースホルダー 1"/>
          <p:cNvSpPr>
            <a:spLocks noGrp="1"/>
          </p:cNvSpPr>
          <p:nvPr>
            <p:ph type="sldNum" sz="quarter" idx="12"/>
          </p:nvPr>
        </p:nvSpPr>
        <p:spPr/>
        <p:txBody>
          <a:bodyPr/>
          <a:lstStyle/>
          <a:p>
            <a:fld id="{F46A3120-87D5-48FE-95FF-B9D32DB3470B}" type="slidenum">
              <a:rPr kumimoji="1" lang="ja-JP" altLang="en-US" smtClean="0"/>
              <a:t>21</a:t>
            </a:fld>
            <a:endParaRPr kumimoji="1" lang="ja-JP" altLang="en-US"/>
          </a:p>
        </p:txBody>
      </p:sp>
      <p:sp>
        <p:nvSpPr>
          <p:cNvPr id="4" name="テキスト ボックス 3"/>
          <p:cNvSpPr txBox="1"/>
          <p:nvPr/>
        </p:nvSpPr>
        <p:spPr>
          <a:xfrm>
            <a:off x="6510699" y="1737360"/>
            <a:ext cx="5531047" cy="4339650"/>
          </a:xfrm>
          <a:prstGeom prst="rect">
            <a:avLst/>
          </a:prstGeom>
          <a:noFill/>
        </p:spPr>
        <p:txBody>
          <a:bodyPr wrap="square" rtlCol="0">
            <a:spAutoFit/>
          </a:bodyPr>
          <a:lstStyle/>
          <a:p>
            <a:pPr marL="91440" lvl="0" indent="-91440">
              <a:lnSpc>
                <a:spcPct val="90000"/>
              </a:lnSpc>
              <a:spcBef>
                <a:spcPts val="1200"/>
              </a:spcBef>
              <a:spcAft>
                <a:spcPts val="200"/>
              </a:spcAft>
              <a:buClr>
                <a:srgbClr val="4A66AC"/>
              </a:buClr>
              <a:buSzPct val="100000"/>
              <a:buFont typeface="Wingdings" panose="05000000000000000000" pitchFamily="2" charset="2"/>
              <a:buChar char="u"/>
            </a:pPr>
            <a:r>
              <a:rPr lang="ja-JP" altLang="en-US" sz="1900" dirty="0">
                <a:solidFill>
                  <a:prstClr val="black">
                    <a:lumMod val="75000"/>
                    <a:lumOff val="25000"/>
                  </a:prstClr>
                </a:solidFill>
              </a:rPr>
              <a:t>株式会社ココカラファインヘルスケア（薬局</a:t>
            </a:r>
            <a:r>
              <a:rPr lang="ja-JP" altLang="en-US" sz="1900" dirty="0" smtClean="0">
                <a:solidFill>
                  <a:prstClr val="black">
                    <a:lumMod val="75000"/>
                    <a:lumOff val="25000"/>
                  </a:prstClr>
                </a:solidFill>
              </a:rPr>
              <a:t>）</a:t>
            </a:r>
            <a:endParaRPr lang="en-US" altLang="ja-JP" sz="1900" dirty="0" smtClean="0">
              <a:solidFill>
                <a:prstClr val="black">
                  <a:lumMod val="75000"/>
                  <a:lumOff val="25000"/>
                </a:prstClr>
              </a:solidFill>
            </a:endParaRPr>
          </a:p>
          <a:p>
            <a:pPr lvl="0">
              <a:lnSpc>
                <a:spcPct val="90000"/>
              </a:lnSpc>
              <a:spcBef>
                <a:spcPts val="1200"/>
              </a:spcBef>
              <a:spcAft>
                <a:spcPts val="200"/>
              </a:spcAft>
              <a:buClr>
                <a:srgbClr val="4A66AC"/>
              </a:buClr>
              <a:buSzPct val="100000"/>
            </a:pPr>
            <a:r>
              <a:rPr lang="ja-JP" altLang="en-US" sz="1900" dirty="0" smtClean="0">
                <a:solidFill>
                  <a:prstClr val="black">
                    <a:lumMod val="75000"/>
                    <a:lumOff val="25000"/>
                  </a:prstClr>
                </a:solidFill>
              </a:rPr>
              <a:t>　</a:t>
            </a:r>
            <a:r>
              <a:rPr lang="en-US" altLang="ja-JP" sz="1900" dirty="0" smtClean="0">
                <a:solidFill>
                  <a:prstClr val="black">
                    <a:lumMod val="75000"/>
                    <a:lumOff val="25000"/>
                  </a:prstClr>
                </a:solidFill>
              </a:rPr>
              <a:t>[</a:t>
            </a:r>
            <a:r>
              <a:rPr lang="ja-JP" altLang="en-US" sz="1900" dirty="0">
                <a:solidFill>
                  <a:prstClr val="black">
                    <a:lumMod val="75000"/>
                    <a:lumOff val="25000"/>
                  </a:prstClr>
                </a:solidFill>
              </a:rPr>
              <a:t>キャンペーン情報</a:t>
            </a:r>
            <a:r>
              <a:rPr lang="en-US" altLang="ja-JP" sz="1900" dirty="0">
                <a:solidFill>
                  <a:prstClr val="black">
                    <a:lumMod val="75000"/>
                    <a:lumOff val="25000"/>
                  </a:prstClr>
                </a:solidFill>
              </a:rPr>
              <a:t>]</a:t>
            </a:r>
          </a:p>
          <a:p>
            <a:pPr marL="91440" lvl="0" indent="-91440">
              <a:lnSpc>
                <a:spcPct val="90000"/>
              </a:lnSpc>
              <a:spcBef>
                <a:spcPts val="1200"/>
              </a:spcBef>
              <a:spcAft>
                <a:spcPts val="200"/>
              </a:spcAft>
              <a:buClr>
                <a:srgbClr val="4A66AC"/>
              </a:buClr>
              <a:buSzPct val="100000"/>
              <a:buFont typeface="Wingdings" panose="05000000000000000000" pitchFamily="2" charset="2"/>
              <a:buChar char="u"/>
            </a:pPr>
            <a:r>
              <a:rPr lang="ja-JP" altLang="en-US" sz="1900" dirty="0">
                <a:solidFill>
                  <a:prstClr val="black">
                    <a:lumMod val="75000"/>
                    <a:lumOff val="25000"/>
                  </a:prstClr>
                </a:solidFill>
              </a:rPr>
              <a:t>旭化成ホームプロダクツ株式会社（日用品</a:t>
            </a:r>
            <a:r>
              <a:rPr lang="ja-JP" altLang="en-US" sz="1900" dirty="0" smtClean="0">
                <a:solidFill>
                  <a:prstClr val="black">
                    <a:lumMod val="75000"/>
                    <a:lumOff val="25000"/>
                  </a:prstClr>
                </a:solidFill>
              </a:rPr>
              <a:t>）</a:t>
            </a:r>
            <a:endParaRPr lang="en-US" altLang="ja-JP" sz="1900" dirty="0" smtClean="0">
              <a:solidFill>
                <a:prstClr val="black">
                  <a:lumMod val="75000"/>
                  <a:lumOff val="25000"/>
                </a:prstClr>
              </a:solidFill>
            </a:endParaRPr>
          </a:p>
          <a:p>
            <a:pPr lvl="0">
              <a:lnSpc>
                <a:spcPct val="90000"/>
              </a:lnSpc>
              <a:spcBef>
                <a:spcPts val="1200"/>
              </a:spcBef>
              <a:spcAft>
                <a:spcPts val="200"/>
              </a:spcAft>
              <a:buClr>
                <a:srgbClr val="4A66AC"/>
              </a:buClr>
              <a:buSzPct val="100000"/>
            </a:pPr>
            <a:r>
              <a:rPr lang="ja-JP" altLang="en-US" sz="1900" dirty="0">
                <a:solidFill>
                  <a:prstClr val="black">
                    <a:lumMod val="75000"/>
                    <a:lumOff val="25000"/>
                  </a:prstClr>
                </a:solidFill>
              </a:rPr>
              <a:t>　</a:t>
            </a:r>
            <a:r>
              <a:rPr lang="en-US" altLang="ja-JP" sz="1900" dirty="0" smtClean="0">
                <a:solidFill>
                  <a:prstClr val="black">
                    <a:lumMod val="75000"/>
                    <a:lumOff val="25000"/>
                  </a:prstClr>
                </a:solidFill>
              </a:rPr>
              <a:t>[</a:t>
            </a:r>
            <a:r>
              <a:rPr lang="ja-JP" altLang="en-US" sz="1900" dirty="0">
                <a:solidFill>
                  <a:prstClr val="black">
                    <a:lumMod val="75000"/>
                    <a:lumOff val="25000"/>
                  </a:prstClr>
                </a:solidFill>
              </a:rPr>
              <a:t>キャンペーン情報</a:t>
            </a:r>
            <a:r>
              <a:rPr lang="en-US" altLang="ja-JP" sz="1900" dirty="0">
                <a:solidFill>
                  <a:prstClr val="black">
                    <a:lumMod val="75000"/>
                    <a:lumOff val="25000"/>
                  </a:prstClr>
                </a:solidFill>
              </a:rPr>
              <a:t>]</a:t>
            </a:r>
          </a:p>
          <a:p>
            <a:pPr marL="91440" lvl="0" indent="-91440">
              <a:lnSpc>
                <a:spcPct val="90000"/>
              </a:lnSpc>
              <a:spcBef>
                <a:spcPts val="1200"/>
              </a:spcBef>
              <a:spcAft>
                <a:spcPts val="200"/>
              </a:spcAft>
              <a:buClr>
                <a:srgbClr val="4A66AC"/>
              </a:buClr>
              <a:buSzPct val="100000"/>
              <a:buFont typeface="Wingdings" panose="05000000000000000000" pitchFamily="2" charset="2"/>
              <a:buChar char="u"/>
            </a:pPr>
            <a:r>
              <a:rPr lang="ja-JP" altLang="en-US" sz="1900" dirty="0">
                <a:solidFill>
                  <a:prstClr val="black">
                    <a:lumMod val="75000"/>
                    <a:lumOff val="25000"/>
                  </a:prstClr>
                </a:solidFill>
              </a:rPr>
              <a:t>エンジュク株式会社 （生命保険のご紹介サービス</a:t>
            </a:r>
            <a:r>
              <a:rPr lang="ja-JP" altLang="en-US" sz="1900" dirty="0" smtClean="0">
                <a:solidFill>
                  <a:prstClr val="black">
                    <a:lumMod val="75000"/>
                    <a:lumOff val="25000"/>
                  </a:prstClr>
                </a:solidFill>
              </a:rPr>
              <a:t>）</a:t>
            </a:r>
            <a:endParaRPr lang="en-US" altLang="ja-JP" sz="1900" dirty="0" smtClean="0">
              <a:solidFill>
                <a:prstClr val="black">
                  <a:lumMod val="75000"/>
                  <a:lumOff val="25000"/>
                </a:prstClr>
              </a:solidFill>
            </a:endParaRPr>
          </a:p>
          <a:p>
            <a:pPr lvl="0">
              <a:lnSpc>
                <a:spcPct val="90000"/>
              </a:lnSpc>
              <a:spcBef>
                <a:spcPts val="1200"/>
              </a:spcBef>
              <a:spcAft>
                <a:spcPts val="200"/>
              </a:spcAft>
              <a:buClr>
                <a:srgbClr val="4A66AC"/>
              </a:buClr>
              <a:buSzPct val="100000"/>
            </a:pPr>
            <a:r>
              <a:rPr lang="ja-JP" altLang="en-US" sz="1900" dirty="0" smtClean="0">
                <a:solidFill>
                  <a:prstClr val="black">
                    <a:lumMod val="75000"/>
                    <a:lumOff val="25000"/>
                  </a:prstClr>
                </a:solidFill>
              </a:rPr>
              <a:t>　</a:t>
            </a:r>
            <a:r>
              <a:rPr lang="en-US" altLang="ja-JP" sz="1900" dirty="0" smtClean="0">
                <a:solidFill>
                  <a:prstClr val="black">
                    <a:lumMod val="75000"/>
                    <a:lumOff val="25000"/>
                  </a:prstClr>
                </a:solidFill>
              </a:rPr>
              <a:t>[</a:t>
            </a:r>
            <a:r>
              <a:rPr lang="ja-JP" altLang="en-US" sz="1900" dirty="0">
                <a:solidFill>
                  <a:prstClr val="black">
                    <a:lumMod val="75000"/>
                    <a:lumOff val="25000"/>
                  </a:prstClr>
                </a:solidFill>
              </a:rPr>
              <a:t>インタビュー</a:t>
            </a:r>
            <a:r>
              <a:rPr lang="en-US" altLang="ja-JP" sz="1900" dirty="0">
                <a:solidFill>
                  <a:prstClr val="black">
                    <a:lumMod val="75000"/>
                    <a:lumOff val="25000"/>
                  </a:prstClr>
                </a:solidFill>
              </a:rPr>
              <a:t>]</a:t>
            </a:r>
            <a:r>
              <a:rPr lang="ja-JP" altLang="en-US" sz="1900" dirty="0">
                <a:solidFill>
                  <a:prstClr val="black">
                    <a:lumMod val="75000"/>
                    <a:lumOff val="25000"/>
                  </a:prstClr>
                </a:solidFill>
              </a:rPr>
              <a:t> </a:t>
            </a:r>
            <a:endParaRPr lang="en-US" altLang="ja-JP" sz="1900" dirty="0">
              <a:solidFill>
                <a:prstClr val="black">
                  <a:lumMod val="75000"/>
                  <a:lumOff val="25000"/>
                </a:prstClr>
              </a:solidFill>
            </a:endParaRPr>
          </a:p>
          <a:p>
            <a:pPr marL="91440" lvl="0" indent="-91440">
              <a:lnSpc>
                <a:spcPct val="90000"/>
              </a:lnSpc>
              <a:spcBef>
                <a:spcPts val="1200"/>
              </a:spcBef>
              <a:spcAft>
                <a:spcPts val="200"/>
              </a:spcAft>
              <a:buClr>
                <a:srgbClr val="4A66AC"/>
              </a:buClr>
              <a:buSzPct val="100000"/>
              <a:buFont typeface="Wingdings" panose="05000000000000000000" pitchFamily="2" charset="2"/>
              <a:buChar char="u"/>
            </a:pPr>
            <a:r>
              <a:rPr lang="ja-JP" altLang="en-US" sz="1900" dirty="0">
                <a:solidFill>
                  <a:prstClr val="black">
                    <a:lumMod val="75000"/>
                    <a:lumOff val="25000"/>
                  </a:prstClr>
                </a:solidFill>
              </a:rPr>
              <a:t>クラシコム （家具、食品）</a:t>
            </a:r>
            <a:r>
              <a:rPr lang="en-US" altLang="ja-JP" sz="1900" dirty="0">
                <a:solidFill>
                  <a:prstClr val="black">
                    <a:lumMod val="75000"/>
                    <a:lumOff val="25000"/>
                  </a:prstClr>
                </a:solidFill>
              </a:rPr>
              <a:t>[</a:t>
            </a:r>
            <a:r>
              <a:rPr lang="ja-JP" altLang="en-US" sz="1900" dirty="0">
                <a:solidFill>
                  <a:prstClr val="black">
                    <a:lumMod val="75000"/>
                    <a:lumOff val="25000"/>
                  </a:prstClr>
                </a:solidFill>
              </a:rPr>
              <a:t>ブログ、コラム</a:t>
            </a:r>
            <a:r>
              <a:rPr lang="en-US" altLang="ja-JP" sz="1900" dirty="0">
                <a:solidFill>
                  <a:prstClr val="black">
                    <a:lumMod val="75000"/>
                    <a:lumOff val="25000"/>
                  </a:prstClr>
                </a:solidFill>
              </a:rPr>
              <a:t>]</a:t>
            </a:r>
          </a:p>
          <a:p>
            <a:pPr marL="91440" lvl="0" indent="-91440">
              <a:lnSpc>
                <a:spcPct val="90000"/>
              </a:lnSpc>
              <a:spcBef>
                <a:spcPts val="1200"/>
              </a:spcBef>
              <a:spcAft>
                <a:spcPts val="200"/>
              </a:spcAft>
              <a:buClr>
                <a:srgbClr val="4A66AC"/>
              </a:buClr>
              <a:buSzPct val="100000"/>
              <a:buFont typeface="Wingdings" panose="05000000000000000000" pitchFamily="2" charset="2"/>
              <a:buChar char="u"/>
            </a:pPr>
            <a:r>
              <a:rPr lang="ja-JP" altLang="en-US" sz="1900" dirty="0">
                <a:solidFill>
                  <a:prstClr val="black">
                    <a:lumMod val="75000"/>
                    <a:lumOff val="25000"/>
                  </a:prstClr>
                </a:solidFill>
              </a:rPr>
              <a:t>日清食品 （日清の歴史）</a:t>
            </a:r>
            <a:r>
              <a:rPr lang="en-US" altLang="ja-JP" sz="1900" dirty="0">
                <a:solidFill>
                  <a:prstClr val="black">
                    <a:lumMod val="75000"/>
                    <a:lumOff val="25000"/>
                  </a:prstClr>
                </a:solidFill>
              </a:rPr>
              <a:t>[</a:t>
            </a:r>
            <a:r>
              <a:rPr lang="ja-JP" altLang="en-US" sz="1900" dirty="0">
                <a:solidFill>
                  <a:prstClr val="black">
                    <a:lumMod val="75000"/>
                    <a:lumOff val="25000"/>
                  </a:prstClr>
                </a:solidFill>
              </a:rPr>
              <a:t>ストーリー</a:t>
            </a:r>
            <a:r>
              <a:rPr lang="en-US" altLang="ja-JP" sz="1900" dirty="0">
                <a:solidFill>
                  <a:prstClr val="black">
                    <a:lumMod val="75000"/>
                    <a:lumOff val="25000"/>
                  </a:prstClr>
                </a:solidFill>
              </a:rPr>
              <a:t>]</a:t>
            </a:r>
          </a:p>
          <a:p>
            <a:pPr marL="91440" lvl="0" indent="-91440">
              <a:lnSpc>
                <a:spcPct val="90000"/>
              </a:lnSpc>
              <a:spcBef>
                <a:spcPts val="1200"/>
              </a:spcBef>
              <a:spcAft>
                <a:spcPts val="200"/>
              </a:spcAft>
              <a:buClr>
                <a:srgbClr val="4A66AC"/>
              </a:buClr>
              <a:buSzPct val="100000"/>
              <a:buFont typeface="Wingdings" panose="05000000000000000000" pitchFamily="2" charset="2"/>
              <a:buChar char="u"/>
            </a:pPr>
            <a:r>
              <a:rPr lang="ja-JP" altLang="en-US" sz="1900" dirty="0">
                <a:solidFill>
                  <a:prstClr val="black">
                    <a:lumMod val="75000"/>
                    <a:lumOff val="25000"/>
                  </a:prstClr>
                </a:solidFill>
              </a:rPr>
              <a:t>伊藤園 （飲料）</a:t>
            </a:r>
            <a:r>
              <a:rPr lang="en-US" altLang="ja-JP" sz="1900" dirty="0">
                <a:solidFill>
                  <a:prstClr val="black">
                    <a:lumMod val="75000"/>
                    <a:lumOff val="25000"/>
                  </a:prstClr>
                </a:solidFill>
              </a:rPr>
              <a:t>[</a:t>
            </a:r>
            <a:r>
              <a:rPr lang="ja-JP" altLang="en-US" sz="1900" dirty="0">
                <a:solidFill>
                  <a:prstClr val="black">
                    <a:lumMod val="75000"/>
                    <a:lumOff val="25000"/>
                  </a:prstClr>
                </a:solidFill>
              </a:rPr>
              <a:t>ブログ</a:t>
            </a:r>
            <a:r>
              <a:rPr lang="en-US" altLang="ja-JP" sz="1900" dirty="0">
                <a:solidFill>
                  <a:prstClr val="black">
                    <a:lumMod val="75000"/>
                    <a:lumOff val="25000"/>
                  </a:prstClr>
                </a:solidFill>
              </a:rPr>
              <a:t>]</a:t>
            </a:r>
          </a:p>
          <a:p>
            <a:pPr marL="91440" lvl="0" indent="-91440">
              <a:lnSpc>
                <a:spcPct val="90000"/>
              </a:lnSpc>
              <a:spcBef>
                <a:spcPts val="1200"/>
              </a:spcBef>
              <a:spcAft>
                <a:spcPts val="200"/>
              </a:spcAft>
              <a:buClr>
                <a:srgbClr val="4A66AC"/>
              </a:buClr>
              <a:buSzPct val="100000"/>
              <a:buFont typeface="Wingdings" panose="05000000000000000000" pitchFamily="2" charset="2"/>
              <a:buChar char="u"/>
            </a:pPr>
            <a:r>
              <a:rPr lang="ja-JP" altLang="en-US" sz="1900" dirty="0">
                <a:solidFill>
                  <a:prstClr val="black">
                    <a:lumMod val="75000"/>
                    <a:lumOff val="25000"/>
                  </a:prstClr>
                </a:solidFill>
              </a:rPr>
              <a:t>キユーピー（食材）</a:t>
            </a:r>
            <a:r>
              <a:rPr lang="en-US" altLang="ja-JP" sz="1900" dirty="0">
                <a:solidFill>
                  <a:prstClr val="black">
                    <a:lumMod val="75000"/>
                    <a:lumOff val="25000"/>
                  </a:prstClr>
                </a:solidFill>
              </a:rPr>
              <a:t>[</a:t>
            </a:r>
            <a:r>
              <a:rPr lang="ja-JP" altLang="en-US" sz="1900" dirty="0">
                <a:solidFill>
                  <a:prstClr val="black">
                    <a:lumMod val="75000"/>
                    <a:lumOff val="25000"/>
                  </a:prstClr>
                </a:solidFill>
              </a:rPr>
              <a:t>コミュニティ掲示板</a:t>
            </a:r>
            <a:r>
              <a:rPr lang="en-US" altLang="ja-JP" sz="1900" dirty="0">
                <a:solidFill>
                  <a:prstClr val="black">
                    <a:lumMod val="75000"/>
                    <a:lumOff val="25000"/>
                  </a:prstClr>
                </a:solidFill>
              </a:rPr>
              <a:t>]</a:t>
            </a:r>
          </a:p>
        </p:txBody>
      </p:sp>
    </p:spTree>
    <p:extLst>
      <p:ext uri="{BB962C8B-B14F-4D97-AF65-F5344CB8AC3E}">
        <p14:creationId xmlns:p14="http://schemas.microsoft.com/office/powerpoint/2010/main" val="22443517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④その他</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22</a:t>
            </a:fld>
            <a:endParaRPr kumimoji="1" lang="ja-JP" altLang="en-US"/>
          </a:p>
        </p:txBody>
      </p:sp>
      <p:grpSp>
        <p:nvGrpSpPr>
          <p:cNvPr id="5" name="グループ化 4"/>
          <p:cNvGrpSpPr/>
          <p:nvPr/>
        </p:nvGrpSpPr>
        <p:grpSpPr>
          <a:xfrm>
            <a:off x="5112913" y="1783522"/>
            <a:ext cx="6273599" cy="4858825"/>
            <a:chOff x="6348263" y="639918"/>
            <a:chExt cx="6273599" cy="4858825"/>
          </a:xfrm>
        </p:grpSpPr>
        <p:cxnSp>
          <p:nvCxnSpPr>
            <p:cNvPr id="13" name="直線矢印コネクタ 12"/>
            <p:cNvCxnSpPr/>
            <p:nvPr/>
          </p:nvCxnSpPr>
          <p:spPr>
            <a:xfrm>
              <a:off x="6348263" y="3024167"/>
              <a:ext cx="5705341" cy="89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角丸四角形 5"/>
            <p:cNvSpPr/>
            <p:nvPr/>
          </p:nvSpPr>
          <p:spPr>
            <a:xfrm>
              <a:off x="7593469" y="2788305"/>
              <a:ext cx="1343971" cy="3153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dirty="0"/>
                <a:t>無印良品</a:t>
              </a:r>
              <a:r>
                <a:rPr lang="en-US" altLang="ja-JP" sz="1200" dirty="0"/>
                <a:t>[</a:t>
              </a:r>
              <a:r>
                <a:rPr lang="ja-JP" altLang="en-US" sz="1200" dirty="0"/>
                <a:t>ブログ</a:t>
              </a:r>
              <a:r>
                <a:rPr lang="en-US" altLang="ja-JP" sz="1200" dirty="0"/>
                <a:t>]</a:t>
              </a:r>
              <a:endParaRPr lang="ja-JP" altLang="en-US" sz="1200" dirty="0"/>
            </a:p>
          </p:txBody>
        </p:sp>
        <p:sp>
          <p:nvSpPr>
            <p:cNvPr id="7" name="角丸四角形 6"/>
            <p:cNvSpPr/>
            <p:nvPr/>
          </p:nvSpPr>
          <p:spPr>
            <a:xfrm>
              <a:off x="7593469" y="4255098"/>
              <a:ext cx="1467313" cy="3285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00" dirty="0">
                  <a:latin typeface="+mn-ea"/>
                </a:rPr>
                <a:t>Baby </a:t>
              </a:r>
              <a:r>
                <a:rPr lang="en-US" altLang="ja-JP" sz="1200" dirty="0" err="1" smtClean="0">
                  <a:latin typeface="+mn-ea"/>
                </a:rPr>
                <a:t>topia</a:t>
              </a:r>
              <a:endParaRPr lang="en-US" altLang="ja-JP" sz="1200" dirty="0" smtClean="0">
                <a:latin typeface="+mn-ea"/>
              </a:endParaRPr>
            </a:p>
            <a:p>
              <a:r>
                <a:rPr lang="en-US" altLang="ja-JP" sz="1200" dirty="0" smtClean="0">
                  <a:latin typeface="+mn-ea"/>
                </a:rPr>
                <a:t>[</a:t>
              </a:r>
              <a:r>
                <a:rPr lang="ja-JP" altLang="en-US" sz="1200" dirty="0">
                  <a:latin typeface="+mn-ea"/>
                </a:rPr>
                <a:t>海外ニュース</a:t>
              </a:r>
              <a:r>
                <a:rPr lang="en-US" altLang="ja-JP" sz="1200" dirty="0">
                  <a:latin typeface="+mn-ea"/>
                </a:rPr>
                <a:t>]</a:t>
              </a:r>
              <a:endParaRPr lang="ja-JP" altLang="en-US" sz="1200" dirty="0"/>
            </a:p>
          </p:txBody>
        </p:sp>
        <p:sp>
          <p:nvSpPr>
            <p:cNvPr id="9" name="角丸四角形 8"/>
            <p:cNvSpPr/>
            <p:nvPr/>
          </p:nvSpPr>
          <p:spPr>
            <a:xfrm>
              <a:off x="9406236" y="945304"/>
              <a:ext cx="2153617" cy="87570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dirty="0"/>
                <a:t>ゴルフダイジェスト社</a:t>
              </a:r>
              <a:r>
                <a:rPr lang="en-US" altLang="ja-JP" sz="1200" dirty="0"/>
                <a:t>[</a:t>
              </a:r>
              <a:r>
                <a:rPr lang="ja-JP" altLang="en-US" sz="1200" dirty="0"/>
                <a:t>ニュース、イベントエントリーの受付</a:t>
              </a:r>
              <a:r>
                <a:rPr lang="en-US" altLang="ja-JP" sz="1200" dirty="0"/>
                <a:t>]</a:t>
              </a:r>
            </a:p>
            <a:p>
              <a:r>
                <a:rPr lang="ja-JP" altLang="en-US" sz="1200" dirty="0"/>
                <a:t>無印良品</a:t>
              </a:r>
              <a:r>
                <a:rPr lang="en-US" altLang="ja-JP" sz="1200" dirty="0"/>
                <a:t>[</a:t>
              </a:r>
              <a:r>
                <a:rPr lang="ja-JP" altLang="en-US" sz="1200" dirty="0"/>
                <a:t>意見箱</a:t>
              </a:r>
              <a:r>
                <a:rPr lang="en-US" altLang="ja-JP" sz="1200" dirty="0"/>
                <a:t>]</a:t>
              </a:r>
            </a:p>
            <a:p>
              <a:r>
                <a:rPr lang="ja-JP" altLang="en-US" sz="1200" dirty="0"/>
                <a:t>森永製菓</a:t>
              </a:r>
              <a:r>
                <a:rPr lang="en-US" altLang="ja-JP" sz="1200" dirty="0"/>
                <a:t>[</a:t>
              </a:r>
              <a:r>
                <a:rPr lang="ja-JP" altLang="en-US" sz="1200" dirty="0"/>
                <a:t>掲示板</a:t>
              </a:r>
              <a:r>
                <a:rPr lang="en-US" altLang="ja-JP" sz="1200" dirty="0" smtClean="0"/>
                <a:t>]</a:t>
              </a:r>
            </a:p>
          </p:txBody>
        </p:sp>
        <p:sp>
          <p:nvSpPr>
            <p:cNvPr id="10" name="角丸四角形 9"/>
            <p:cNvSpPr/>
            <p:nvPr/>
          </p:nvSpPr>
          <p:spPr>
            <a:xfrm>
              <a:off x="9375111" y="1916187"/>
              <a:ext cx="2153617" cy="10521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dirty="0"/>
                <a:t>アイリスオーヤマ</a:t>
              </a:r>
              <a:r>
                <a:rPr lang="en-US" altLang="ja-JP" sz="1200" dirty="0"/>
                <a:t>[</a:t>
              </a:r>
              <a:r>
                <a:rPr lang="ja-JP" altLang="en-US" sz="1200" dirty="0"/>
                <a:t>口コミ広場</a:t>
              </a:r>
              <a:r>
                <a:rPr lang="en-US" altLang="ja-JP" sz="1200" dirty="0"/>
                <a:t>]</a:t>
              </a:r>
            </a:p>
            <a:p>
              <a:r>
                <a:rPr lang="en-US" altLang="ja-JP" sz="1200" dirty="0">
                  <a:latin typeface="+mn-ea"/>
                </a:rPr>
                <a:t>Baby </a:t>
              </a:r>
              <a:r>
                <a:rPr lang="en-US" altLang="ja-JP" sz="1200" dirty="0" err="1">
                  <a:latin typeface="+mn-ea"/>
                </a:rPr>
                <a:t>topia</a:t>
              </a:r>
              <a:r>
                <a:rPr lang="en-US" altLang="ja-JP" sz="1200" dirty="0">
                  <a:latin typeface="+mn-ea"/>
                </a:rPr>
                <a:t>[</a:t>
              </a:r>
              <a:r>
                <a:rPr lang="ja-JP" altLang="en-US" sz="1200" dirty="0">
                  <a:latin typeface="+mn-ea"/>
                </a:rPr>
                <a:t>インタビュー</a:t>
              </a:r>
              <a:r>
                <a:rPr lang="en-US" altLang="ja-JP" sz="1200" dirty="0" smtClean="0">
                  <a:latin typeface="+mn-ea"/>
                </a:rPr>
                <a:t>]</a:t>
              </a:r>
            </a:p>
            <a:p>
              <a:r>
                <a:rPr lang="ja-JP" altLang="en-US" sz="1200" dirty="0"/>
                <a:t>モリモト</a:t>
              </a:r>
              <a:r>
                <a:rPr lang="en-US" altLang="ja-JP" sz="1200" dirty="0"/>
                <a:t>[</a:t>
              </a:r>
              <a:r>
                <a:rPr lang="ja-JP" altLang="en-US" sz="1200" dirty="0"/>
                <a:t>インタビュー</a:t>
              </a:r>
              <a:r>
                <a:rPr lang="en-US" altLang="ja-JP" sz="1200" dirty="0"/>
                <a:t>]</a:t>
              </a:r>
              <a:endParaRPr lang="ja-JP" altLang="en-US" sz="1200" dirty="0"/>
            </a:p>
            <a:p>
              <a:r>
                <a:rPr lang="ja-JP" altLang="en-US" sz="1200" dirty="0"/>
                <a:t>エンジュク株式会社</a:t>
              </a:r>
              <a:r>
                <a:rPr lang="en-US" altLang="ja-JP" sz="1200" dirty="0"/>
                <a:t>[</a:t>
              </a:r>
              <a:r>
                <a:rPr lang="ja-JP" altLang="en-US" sz="1200" dirty="0"/>
                <a:t>インタビュー</a:t>
              </a:r>
              <a:r>
                <a:rPr lang="en-US" altLang="ja-JP" sz="1200" dirty="0"/>
                <a:t>]</a:t>
              </a:r>
              <a:endParaRPr lang="ja-JP" altLang="en-US" sz="1200" dirty="0"/>
            </a:p>
          </p:txBody>
        </p:sp>
        <p:sp>
          <p:nvSpPr>
            <p:cNvPr id="11" name="角丸四角形 10"/>
            <p:cNvSpPr/>
            <p:nvPr/>
          </p:nvSpPr>
          <p:spPr>
            <a:xfrm>
              <a:off x="9332891" y="3161900"/>
              <a:ext cx="2238059" cy="2336843"/>
            </a:xfrm>
            <a:prstGeom prst="roundRect">
              <a:avLst>
                <a:gd name="adj" fmla="val 91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dirty="0"/>
                <a:t>資生堂</a:t>
              </a:r>
              <a:r>
                <a:rPr lang="en-US" altLang="ja-JP" sz="1200" dirty="0"/>
                <a:t>[</a:t>
              </a:r>
              <a:r>
                <a:rPr lang="ja-JP" altLang="en-US" sz="1200" dirty="0"/>
                <a:t>占い</a:t>
              </a:r>
              <a:r>
                <a:rPr lang="en-US" altLang="ja-JP" sz="1200" dirty="0"/>
                <a:t>]</a:t>
              </a:r>
            </a:p>
            <a:p>
              <a:r>
                <a:rPr lang="ja-JP" altLang="en-US" sz="1200" dirty="0"/>
                <a:t>モリモト</a:t>
              </a:r>
              <a:endParaRPr lang="en-US" altLang="ja-JP" sz="1200" dirty="0"/>
            </a:p>
            <a:p>
              <a:r>
                <a:rPr lang="ja-JP" altLang="en-US" sz="1200" dirty="0"/>
                <a:t>日本コカ・コーラ株式会社</a:t>
              </a:r>
              <a:r>
                <a:rPr lang="en-US" altLang="ja-JP" sz="1200" dirty="0"/>
                <a:t>[</a:t>
              </a:r>
              <a:r>
                <a:rPr lang="ja-JP" altLang="en-US" sz="1200" dirty="0"/>
                <a:t>オリンピック関連</a:t>
              </a:r>
              <a:r>
                <a:rPr lang="en-US" altLang="ja-JP" sz="1200" dirty="0"/>
                <a:t>]</a:t>
              </a:r>
            </a:p>
            <a:p>
              <a:r>
                <a:rPr lang="ja-JP" altLang="en-US" sz="1200" dirty="0"/>
                <a:t>株式会社ココカラファインヘルスケア</a:t>
              </a:r>
              <a:r>
                <a:rPr lang="en-US" altLang="ja-JP" sz="1200" dirty="0"/>
                <a:t>[</a:t>
              </a:r>
              <a:r>
                <a:rPr lang="ja-JP" altLang="en-US" sz="1200" dirty="0"/>
                <a:t>キャンペーン情報</a:t>
              </a:r>
              <a:r>
                <a:rPr lang="en-US" altLang="ja-JP" sz="1200" dirty="0"/>
                <a:t>]</a:t>
              </a:r>
            </a:p>
            <a:p>
              <a:r>
                <a:rPr lang="ja-JP" altLang="en-US" sz="1200" dirty="0"/>
                <a:t>旭化成ホームプロダクツ株式会社</a:t>
              </a:r>
              <a:r>
                <a:rPr lang="en-US" altLang="ja-JP" sz="1200" dirty="0"/>
                <a:t>[</a:t>
              </a:r>
              <a:r>
                <a:rPr lang="ja-JP" altLang="en-US" sz="1200" dirty="0"/>
                <a:t>キャンペーン情報</a:t>
              </a:r>
              <a:r>
                <a:rPr lang="en-US" altLang="ja-JP" sz="1200" dirty="0"/>
                <a:t>]</a:t>
              </a:r>
            </a:p>
            <a:p>
              <a:r>
                <a:rPr lang="ja-JP" altLang="en-US" sz="1200" dirty="0"/>
                <a:t>クラシコム</a:t>
              </a:r>
              <a:r>
                <a:rPr lang="en-US" altLang="ja-JP" sz="1200" dirty="0"/>
                <a:t>[</a:t>
              </a:r>
              <a:r>
                <a:rPr lang="ja-JP" altLang="en-US" sz="1200" dirty="0"/>
                <a:t>インタビュー</a:t>
              </a:r>
              <a:r>
                <a:rPr lang="en-US" altLang="ja-JP" sz="1200" dirty="0"/>
                <a:t>]</a:t>
              </a:r>
            </a:p>
            <a:p>
              <a:r>
                <a:rPr lang="ja-JP" altLang="en-US" sz="1200" dirty="0"/>
                <a:t>キユーピー</a:t>
              </a:r>
              <a:r>
                <a:rPr lang="en-US" altLang="ja-JP" sz="1200" dirty="0"/>
                <a:t>[</a:t>
              </a:r>
              <a:r>
                <a:rPr lang="ja-JP" altLang="en-US" sz="1200" dirty="0"/>
                <a:t>コミュティ掲示板</a:t>
              </a:r>
              <a:r>
                <a:rPr lang="en-US" altLang="ja-JP" sz="1200" dirty="0" smtClean="0"/>
                <a:t>]</a:t>
              </a:r>
              <a:r>
                <a:rPr lang="ja-JP" altLang="en-US" sz="1200" dirty="0"/>
                <a:t>日清食品</a:t>
              </a:r>
              <a:r>
                <a:rPr lang="en-US" altLang="ja-JP" sz="1200" dirty="0"/>
                <a:t>[</a:t>
              </a:r>
              <a:r>
                <a:rPr lang="ja-JP" altLang="en-US" sz="1200" dirty="0"/>
                <a:t>ストーリー</a:t>
              </a:r>
              <a:r>
                <a:rPr lang="en-US" altLang="ja-JP" sz="1200" dirty="0"/>
                <a:t>]</a:t>
              </a:r>
            </a:p>
            <a:p>
              <a:r>
                <a:rPr lang="ja-JP" altLang="en-US" sz="1200" dirty="0"/>
                <a:t>伊藤園</a:t>
              </a:r>
              <a:r>
                <a:rPr lang="en-US" altLang="ja-JP" sz="1200" dirty="0"/>
                <a:t>[</a:t>
              </a:r>
              <a:r>
                <a:rPr lang="ja-JP" altLang="en-US" sz="1200" dirty="0"/>
                <a:t>ブログ</a:t>
              </a:r>
              <a:r>
                <a:rPr lang="en-US" altLang="ja-JP" sz="1200" dirty="0"/>
                <a:t>]</a:t>
              </a:r>
              <a:endParaRPr lang="ja-JP" altLang="en-US" sz="1200" dirty="0"/>
            </a:p>
            <a:p>
              <a:endParaRPr lang="en-US" altLang="ja-JP" sz="1200" dirty="0"/>
            </a:p>
          </p:txBody>
        </p:sp>
        <p:cxnSp>
          <p:nvCxnSpPr>
            <p:cNvPr id="12" name="直線矢印コネクタ 11"/>
            <p:cNvCxnSpPr/>
            <p:nvPr/>
          </p:nvCxnSpPr>
          <p:spPr>
            <a:xfrm flipH="1" flipV="1">
              <a:off x="6985008" y="888131"/>
              <a:ext cx="23508" cy="45119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6785868" y="639918"/>
              <a:ext cx="2421228" cy="369332"/>
            </a:xfrm>
            <a:prstGeom prst="rect">
              <a:avLst/>
            </a:prstGeom>
            <a:noFill/>
          </p:spPr>
          <p:txBody>
            <a:bodyPr wrap="square" rtlCol="0">
              <a:spAutoFit/>
            </a:bodyPr>
            <a:lstStyle/>
            <a:p>
              <a:r>
                <a:rPr lang="ja-JP" altLang="en-US" dirty="0"/>
                <a:t>知識</a:t>
              </a:r>
              <a:endParaRPr kumimoji="1" lang="ja-JP" altLang="en-US" dirty="0"/>
            </a:p>
          </p:txBody>
        </p:sp>
        <p:sp>
          <p:nvSpPr>
            <p:cNvPr id="15" name="テキスト ボックス 14"/>
            <p:cNvSpPr txBox="1"/>
            <p:nvPr/>
          </p:nvSpPr>
          <p:spPr>
            <a:xfrm>
              <a:off x="12160197" y="2748037"/>
              <a:ext cx="461665" cy="1523708"/>
            </a:xfrm>
            <a:prstGeom prst="rect">
              <a:avLst/>
            </a:prstGeom>
            <a:noFill/>
          </p:spPr>
          <p:txBody>
            <a:bodyPr vert="eaVert" wrap="square" rtlCol="0">
              <a:spAutoFit/>
            </a:bodyPr>
            <a:lstStyle/>
            <a:p>
              <a:r>
                <a:rPr lang="ja-JP" altLang="en-US" dirty="0"/>
                <a:t>興味</a:t>
              </a:r>
              <a:endParaRPr kumimoji="1" lang="ja-JP" altLang="en-US" dirty="0"/>
            </a:p>
          </p:txBody>
        </p:sp>
      </p:grpSp>
      <p:sp>
        <p:nvSpPr>
          <p:cNvPr id="16" name="雲形吹き出し 15"/>
          <p:cNvSpPr/>
          <p:nvPr/>
        </p:nvSpPr>
        <p:spPr>
          <a:xfrm>
            <a:off x="667558" y="2104914"/>
            <a:ext cx="4783742" cy="1807449"/>
          </a:xfrm>
          <a:prstGeom prst="cloudCallout">
            <a:avLst>
              <a:gd name="adj1" fmla="val 47011"/>
              <a:gd name="adj2" fmla="val 70089"/>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rPr>
              <a:t>コンテンツの内容によって、専門用語の説明が入っているものや、ないものがある。</a:t>
            </a:r>
          </a:p>
        </p:txBody>
      </p:sp>
    </p:spTree>
    <p:extLst>
      <p:ext uri="{BB962C8B-B14F-4D97-AF65-F5344CB8AC3E}">
        <p14:creationId xmlns:p14="http://schemas.microsoft.com/office/powerpoint/2010/main" val="14229036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現状</a:t>
            </a:r>
            <a:r>
              <a:rPr lang="ja-JP" altLang="en-US" dirty="0"/>
              <a:t>分析</a:t>
            </a:r>
            <a:endParaRPr kumimoji="1" lang="ja-JP" altLang="en-US" dirty="0"/>
          </a:p>
        </p:txBody>
      </p:sp>
      <p:graphicFrame>
        <p:nvGraphicFramePr>
          <p:cNvPr id="7" name="グラフ 6"/>
          <p:cNvGraphicFramePr/>
          <p:nvPr>
            <p:extLst/>
          </p:nvPr>
        </p:nvGraphicFramePr>
        <p:xfrm>
          <a:off x="838200" y="2287341"/>
          <a:ext cx="9926782" cy="4570659"/>
        </p:xfrm>
        <a:graphic>
          <a:graphicData uri="http://schemas.openxmlformats.org/drawingml/2006/chart">
            <c:chart xmlns:c="http://schemas.openxmlformats.org/drawingml/2006/chart" xmlns:r="http://schemas.openxmlformats.org/officeDocument/2006/relationships" r:id="rId2"/>
          </a:graphicData>
        </a:graphic>
      </p:graphicFrame>
      <p:pic>
        <p:nvPicPr>
          <p:cNvPr id="11" name="chart"/>
          <p:cNvPicPr>
            <a:picLocks noGrp="1" noChangeAspect="1"/>
          </p:cNvPicPr>
          <p:nvPr>
            <p:ph idx="1"/>
          </p:nvPr>
        </p:nvPicPr>
        <p:blipFill>
          <a:blip r:embed="rId3"/>
          <a:stretch>
            <a:fillRect/>
          </a:stretch>
        </p:blipFill>
        <p:spPr>
          <a:xfrm>
            <a:off x="838200" y="1690688"/>
            <a:ext cx="6693343" cy="676484"/>
          </a:xfrm>
          <a:prstGeom prst="rect">
            <a:avLst/>
          </a:prstGeom>
        </p:spPr>
      </p:pic>
      <p:sp>
        <p:nvSpPr>
          <p:cNvPr id="12" name="角丸四角形 11"/>
          <p:cNvSpPr/>
          <p:nvPr/>
        </p:nvSpPr>
        <p:spPr>
          <a:xfrm>
            <a:off x="2150380" y="5578308"/>
            <a:ext cx="7506238" cy="476518"/>
          </a:xfrm>
          <a:prstGeom prst="roundRect">
            <a:avLst/>
          </a:prstGeom>
          <a:noFill/>
          <a:ln w="2857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0" y="6331528"/>
            <a:ext cx="5126182" cy="369332"/>
          </a:xfrm>
          <a:prstGeom prst="rect">
            <a:avLst/>
          </a:prstGeom>
          <a:noFill/>
        </p:spPr>
        <p:txBody>
          <a:bodyPr wrap="square" rtlCol="0">
            <a:spAutoFit/>
          </a:bodyPr>
          <a:lstStyle/>
          <a:p>
            <a:r>
              <a:rPr kumimoji="1" lang="en-US" altLang="ja-JP" dirty="0" smtClean="0"/>
              <a:t>Joe </a:t>
            </a:r>
            <a:r>
              <a:rPr kumimoji="1" lang="en-US" altLang="ja-JP" dirty="0" err="1" smtClean="0"/>
              <a:t>Pulizzi</a:t>
            </a:r>
            <a:r>
              <a:rPr kumimoji="1" lang="en-US" altLang="ja-JP" dirty="0" smtClean="0"/>
              <a:t> and Robert  Rose (2013)</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23</a:t>
            </a:fld>
            <a:endParaRPr kumimoji="1" lang="ja-JP" altLang="en-US"/>
          </a:p>
        </p:txBody>
      </p:sp>
    </p:spTree>
    <p:extLst>
      <p:ext uri="{BB962C8B-B14F-4D97-AF65-F5344CB8AC3E}">
        <p14:creationId xmlns:p14="http://schemas.microsoft.com/office/powerpoint/2010/main" val="37581098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3" name="コンテンツ プレースホルダー 2"/>
          <p:cNvSpPr>
            <a:spLocks noGrp="1"/>
          </p:cNvSpPr>
          <p:nvPr>
            <p:ph idx="1"/>
          </p:nvPr>
        </p:nvSpPr>
        <p:spPr>
          <a:xfrm>
            <a:off x="1097280" y="1845733"/>
            <a:ext cx="10058400" cy="4293809"/>
          </a:xfrm>
        </p:spPr>
        <p:txBody>
          <a:bodyPr>
            <a:normAutofit fontScale="92500" lnSpcReduction="10000"/>
          </a:bodyPr>
          <a:lstStyle/>
          <a:p>
            <a:pPr algn="ctr"/>
            <a:endParaRPr lang="en-US" altLang="ja-JP" dirty="0" smtClean="0"/>
          </a:p>
          <a:p>
            <a:pPr marL="0" indent="0" algn="ctr">
              <a:buNone/>
            </a:pPr>
            <a:endParaRPr lang="en-US" altLang="ja-JP" dirty="0"/>
          </a:p>
          <a:p>
            <a:pPr>
              <a:buFont typeface="Wingdings" panose="05000000000000000000" pitchFamily="2" charset="2"/>
              <a:buChar char="u"/>
            </a:pPr>
            <a:r>
              <a:rPr lang="ja-JP" altLang="en-US" dirty="0" smtClean="0"/>
              <a:t>その</a:t>
            </a:r>
            <a:r>
              <a:rPr lang="ja-JP" altLang="en-US" dirty="0"/>
              <a:t>ブランドが</a:t>
            </a:r>
            <a:r>
              <a:rPr lang="ja-JP" altLang="en-US" dirty="0">
                <a:solidFill>
                  <a:srgbClr val="FF0000"/>
                </a:solidFill>
              </a:rPr>
              <a:t>「どの程度知られているか」</a:t>
            </a:r>
            <a:r>
              <a:rPr lang="ja-JP" altLang="en-US" dirty="0" smtClean="0"/>
              <a:t>と同時</a:t>
            </a:r>
            <a:r>
              <a:rPr lang="ja-JP" altLang="en-US" dirty="0"/>
              <a:t>に、</a:t>
            </a:r>
            <a:r>
              <a:rPr lang="ja-JP" altLang="en-US" dirty="0">
                <a:solidFill>
                  <a:srgbClr val="FF0000"/>
                </a:solidFill>
              </a:rPr>
              <a:t>「どのように知られているか」</a:t>
            </a:r>
            <a:r>
              <a:rPr lang="ja-JP" altLang="en-US" dirty="0"/>
              <a:t>という</a:t>
            </a:r>
            <a:r>
              <a:rPr lang="ja-JP" altLang="en-US" dirty="0" smtClean="0"/>
              <a:t>こと</a:t>
            </a:r>
            <a:endParaRPr lang="en-US" altLang="ja-JP" dirty="0" smtClean="0"/>
          </a:p>
          <a:p>
            <a:pPr marL="0" indent="0">
              <a:buNone/>
            </a:pPr>
            <a:endParaRPr lang="en-US" altLang="ja-JP" dirty="0" smtClean="0"/>
          </a:p>
          <a:p>
            <a:pPr marL="0" indent="0">
              <a:buNone/>
            </a:pPr>
            <a:r>
              <a:rPr lang="en-US" altLang="ja-JP" dirty="0" err="1" smtClean="0"/>
              <a:t>Rosseiter</a:t>
            </a:r>
            <a:r>
              <a:rPr lang="en-US" altLang="ja-JP" dirty="0" smtClean="0"/>
              <a:t> and Percy(1997)</a:t>
            </a:r>
            <a:r>
              <a:rPr lang="ja-JP" altLang="en-US" dirty="0" smtClean="0"/>
              <a:t>　　</a:t>
            </a:r>
            <a:r>
              <a:rPr lang="ja-JP" altLang="en-US" sz="1800" dirty="0" smtClean="0"/>
              <a:t>ブランド認知はブランド再生とブランド再認の</a:t>
            </a:r>
            <a:r>
              <a:rPr lang="en-US" altLang="ja-JP" sz="1800" dirty="0" smtClean="0"/>
              <a:t>2</a:t>
            </a:r>
            <a:r>
              <a:rPr lang="ja-JP" altLang="en-US" sz="1800" dirty="0" smtClean="0"/>
              <a:t>つより構成されている</a:t>
            </a:r>
            <a:endParaRPr lang="en-US" altLang="ja-JP" sz="1800" dirty="0" smtClean="0"/>
          </a:p>
          <a:p>
            <a:pPr>
              <a:buFont typeface="Wingdings" panose="05000000000000000000" pitchFamily="2" charset="2"/>
              <a:buChar char="u"/>
            </a:pPr>
            <a:r>
              <a:rPr lang="ja-JP" altLang="en-US" b="1" dirty="0" smtClean="0"/>
              <a:t>ブランド再生</a:t>
            </a:r>
            <a:endParaRPr lang="en-US" altLang="ja-JP" b="1" dirty="0" smtClean="0"/>
          </a:p>
          <a:p>
            <a:pPr marL="0" indent="0">
              <a:buNone/>
            </a:pPr>
            <a:r>
              <a:rPr lang="ja-JP" altLang="en-US" dirty="0" smtClean="0"/>
              <a:t>何らかの手がかりが提示されなくてもそのブランドを記憶内から検索できることであり、購買以前におけるブランド選択において重要となる</a:t>
            </a:r>
            <a:endParaRPr lang="en-US" altLang="ja-JP" dirty="0" smtClean="0"/>
          </a:p>
          <a:p>
            <a:pPr>
              <a:buFont typeface="Wingdings" panose="05000000000000000000" pitchFamily="2" charset="2"/>
              <a:buChar char="u"/>
            </a:pPr>
            <a:r>
              <a:rPr lang="ja-JP" altLang="en-US" b="1" dirty="0" smtClean="0"/>
              <a:t>ブランド再認</a:t>
            </a:r>
            <a:endParaRPr lang="en-US" altLang="ja-JP" b="1" dirty="0" smtClean="0"/>
          </a:p>
          <a:p>
            <a:pPr marL="0" indent="0">
              <a:buNone/>
            </a:pPr>
            <a:r>
              <a:rPr lang="ja-JP" altLang="en-US" dirty="0" smtClean="0"/>
              <a:t>手がかりとしてブランドが提示された上での認知であり、特に購買時点における比較・選択において重要</a:t>
            </a:r>
            <a:endParaRPr lang="en-US" altLang="ja-JP" dirty="0"/>
          </a:p>
          <a:p>
            <a:endParaRPr lang="en-US" altLang="ja-JP"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24</a:t>
            </a:fld>
            <a:endParaRPr kumimoji="1" lang="ja-JP" altLang="en-US"/>
          </a:p>
        </p:txBody>
      </p:sp>
      <p:sp>
        <p:nvSpPr>
          <p:cNvPr id="6" name="上リボン 5"/>
          <p:cNvSpPr/>
          <p:nvPr/>
        </p:nvSpPr>
        <p:spPr>
          <a:xfrm>
            <a:off x="1539932" y="1845733"/>
            <a:ext cx="9016538" cy="654735"/>
          </a:xfrm>
          <a:prstGeom prst="ribbon2">
            <a:avLst>
              <a:gd name="adj1" fmla="val 16667"/>
              <a:gd name="adj2" fmla="val 75000"/>
            </a:avLst>
          </a:prstGeom>
          <a:solidFill>
            <a:srgbClr val="4A66AC">
              <a:alpha val="3098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solidFill>
                  <a:schemeClr val="accent3">
                    <a:lumMod val="50000"/>
                  </a:schemeClr>
                </a:solidFill>
              </a:rPr>
              <a:t>ブランド認知</a:t>
            </a:r>
            <a:endParaRPr lang="en-US" altLang="ja-JP" sz="3200" dirty="0">
              <a:solidFill>
                <a:schemeClr val="accent3">
                  <a:lumMod val="50000"/>
                </a:schemeClr>
              </a:solidFill>
            </a:endParaRPr>
          </a:p>
        </p:txBody>
      </p:sp>
      <p:sp>
        <p:nvSpPr>
          <p:cNvPr id="5" name="正方形/長方形 4"/>
          <p:cNvSpPr/>
          <p:nvPr/>
        </p:nvSpPr>
        <p:spPr>
          <a:xfrm>
            <a:off x="226254" y="6455578"/>
            <a:ext cx="2827312" cy="369332"/>
          </a:xfrm>
          <a:prstGeom prst="rect">
            <a:avLst/>
          </a:prstGeom>
        </p:spPr>
        <p:txBody>
          <a:bodyPr wrap="none">
            <a:spAutoFit/>
          </a:bodyPr>
          <a:lstStyle/>
          <a:p>
            <a:r>
              <a:rPr lang="en-US" altLang="ja-JP" dirty="0"/>
              <a:t>http://globis.jp/article/1684</a:t>
            </a:r>
            <a:endParaRPr lang="ja-JP" altLang="en-US" dirty="0"/>
          </a:p>
        </p:txBody>
      </p:sp>
    </p:spTree>
    <p:extLst>
      <p:ext uri="{BB962C8B-B14F-4D97-AF65-F5344CB8AC3E}">
        <p14:creationId xmlns:p14="http://schemas.microsoft.com/office/powerpoint/2010/main" val="36805553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sz="1800" dirty="0"/>
              <a:t>向川 </a:t>
            </a:r>
            <a:r>
              <a:rPr lang="ja-JP" altLang="en-US" sz="1800" dirty="0" smtClean="0"/>
              <a:t>敏秀氏</a:t>
            </a:r>
            <a:endParaRPr lang="en-US" altLang="ja-JP" sz="1800" dirty="0"/>
          </a:p>
          <a:p>
            <a:pPr marL="0" indent="0">
              <a:buNone/>
            </a:pPr>
            <a:endParaRPr kumimoji="1" lang="en-US" altLang="ja-JP" sz="1800" dirty="0" smtClean="0"/>
          </a:p>
          <a:p>
            <a:pPr marL="0" indent="0">
              <a:buNone/>
            </a:pPr>
            <a:endParaRPr lang="en-US" altLang="ja-JP" sz="1800" dirty="0"/>
          </a:p>
          <a:p>
            <a:pPr marL="0" indent="0">
              <a:buNone/>
            </a:pPr>
            <a:endParaRPr kumimoji="1" lang="en-US" altLang="ja-JP" sz="1800" dirty="0" smtClean="0"/>
          </a:p>
          <a:p>
            <a:pPr marL="0" indent="0">
              <a:buNone/>
            </a:pPr>
            <a:endParaRPr lang="en-US" altLang="ja-JP" sz="1800" dirty="0" smtClean="0"/>
          </a:p>
          <a:p>
            <a:pPr marL="0" indent="0" algn="ctr">
              <a:buNone/>
            </a:pPr>
            <a:r>
              <a:rPr lang="ja-JP" altLang="en-US" b="1" dirty="0" smtClean="0">
                <a:solidFill>
                  <a:schemeClr val="tx2"/>
                </a:solidFill>
              </a:rPr>
              <a:t>「</a:t>
            </a:r>
            <a:r>
              <a:rPr lang="ja-JP" altLang="en-US" b="1" dirty="0">
                <a:solidFill>
                  <a:schemeClr val="tx2"/>
                </a:solidFill>
              </a:rPr>
              <a:t>ブランド認知だけ」を目標にしていては直接購買には</a:t>
            </a:r>
            <a:r>
              <a:rPr lang="ja-JP" altLang="en-US" b="1" dirty="0" smtClean="0">
                <a:solidFill>
                  <a:schemeClr val="tx2"/>
                </a:solidFill>
              </a:rPr>
              <a:t>つながらない</a:t>
            </a:r>
            <a:endParaRPr lang="en-US" altLang="ja-JP" b="1" dirty="0" smtClean="0">
              <a:solidFill>
                <a:schemeClr val="tx2"/>
              </a:solidFill>
            </a:endParaRPr>
          </a:p>
          <a:p>
            <a:pPr marL="0" indent="0" algn="ctr">
              <a:buNone/>
            </a:pPr>
            <a:endParaRPr lang="en-US" altLang="ja-JP" b="1" dirty="0">
              <a:solidFill>
                <a:schemeClr val="tx2"/>
              </a:solidFill>
            </a:endParaRPr>
          </a:p>
          <a:p>
            <a:pPr marL="0" indent="0" algn="ctr">
              <a:buNone/>
            </a:pPr>
            <a:r>
              <a:rPr lang="ja-JP" altLang="en-US" b="1" dirty="0" smtClean="0">
                <a:solidFill>
                  <a:schemeClr val="tx2"/>
                </a:solidFill>
              </a:rPr>
              <a:t>認知を深くし、更にロイヤルティにつなげていく必要がある</a:t>
            </a:r>
            <a:endParaRPr lang="en-US" altLang="ja-JP" b="1" dirty="0">
              <a:solidFill>
                <a:schemeClr val="tx2"/>
              </a:solidFill>
            </a:endParaRPr>
          </a:p>
          <a:p>
            <a:pPr marL="0" indent="0">
              <a:buNone/>
            </a:pPr>
            <a:endParaRPr lang="en-US" altLang="ja-JP" dirty="0">
              <a:solidFill>
                <a:schemeClr val="tx2"/>
              </a:solidFill>
            </a:endParaRPr>
          </a:p>
        </p:txBody>
      </p:sp>
      <p:sp>
        <p:nvSpPr>
          <p:cNvPr id="4" name="テキスト ボックス 3"/>
          <p:cNvSpPr txBox="1"/>
          <p:nvPr/>
        </p:nvSpPr>
        <p:spPr>
          <a:xfrm>
            <a:off x="210168" y="6455578"/>
            <a:ext cx="4389120" cy="369332"/>
          </a:xfrm>
          <a:prstGeom prst="rect">
            <a:avLst/>
          </a:prstGeom>
          <a:noFill/>
        </p:spPr>
        <p:txBody>
          <a:bodyPr wrap="square" rtlCol="0">
            <a:spAutoFit/>
          </a:bodyPr>
          <a:lstStyle/>
          <a:p>
            <a:r>
              <a:rPr lang="en-US" altLang="ja-JP" dirty="0"/>
              <a:t>http://www.corgi-marketing.com/?p=2482</a:t>
            </a:r>
            <a:endParaRPr kumimoji="1" lang="ja-JP" altLang="en-US" dirty="0"/>
          </a:p>
        </p:txBody>
      </p:sp>
      <p:sp>
        <p:nvSpPr>
          <p:cNvPr id="6" name="正方形/長方形 5"/>
          <p:cNvSpPr/>
          <p:nvPr/>
        </p:nvSpPr>
        <p:spPr>
          <a:xfrm>
            <a:off x="868680" y="2290902"/>
            <a:ext cx="10515600" cy="1202309"/>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a:solidFill>
                  <a:schemeClr val="tx2"/>
                </a:solidFill>
              </a:rPr>
              <a:t>ブランド認知とは、ブランド価値の第一段階であり、</a:t>
            </a:r>
            <a:endParaRPr lang="en-US" altLang="ja-JP" sz="2400" dirty="0">
              <a:solidFill>
                <a:schemeClr val="tx2"/>
              </a:solidFill>
            </a:endParaRPr>
          </a:p>
          <a:p>
            <a:r>
              <a:rPr lang="ja-JP" altLang="en-US" sz="2400" dirty="0">
                <a:solidFill>
                  <a:schemeClr val="tx2"/>
                </a:solidFill>
              </a:rPr>
              <a:t>認知された上にロイヤルティの高い顧客を増やしていくことが、ブランド戦略です。</a:t>
            </a:r>
            <a:endParaRPr lang="en-US" altLang="ja-JP" sz="2400" dirty="0">
              <a:solidFill>
                <a:schemeClr val="tx2"/>
              </a:solidFill>
            </a:endParaRPr>
          </a:p>
        </p:txBody>
      </p:sp>
      <p:sp>
        <p:nvSpPr>
          <p:cNvPr id="9" name="下矢印 8"/>
          <p:cNvSpPr/>
          <p:nvPr/>
        </p:nvSpPr>
        <p:spPr>
          <a:xfrm>
            <a:off x="5833872" y="3523489"/>
            <a:ext cx="463897" cy="414890"/>
          </a:xfrm>
          <a:prstGeom prst="down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スライド番号プレースホルダー 4"/>
          <p:cNvSpPr>
            <a:spLocks noGrp="1"/>
          </p:cNvSpPr>
          <p:nvPr>
            <p:ph type="sldNum" sz="quarter" idx="12"/>
          </p:nvPr>
        </p:nvSpPr>
        <p:spPr/>
        <p:txBody>
          <a:bodyPr/>
          <a:lstStyle/>
          <a:p>
            <a:fld id="{F46A3120-87D5-48FE-95FF-B9D32DB3470B}" type="slidenum">
              <a:rPr kumimoji="1" lang="ja-JP" altLang="en-US" smtClean="0"/>
              <a:t>25</a:t>
            </a:fld>
            <a:endParaRPr kumimoji="1" lang="ja-JP" altLang="en-US"/>
          </a:p>
        </p:txBody>
      </p:sp>
      <p:sp>
        <p:nvSpPr>
          <p:cNvPr id="8" name="下矢印 7"/>
          <p:cNvSpPr/>
          <p:nvPr/>
        </p:nvSpPr>
        <p:spPr>
          <a:xfrm>
            <a:off x="5833872" y="4345811"/>
            <a:ext cx="463897" cy="414890"/>
          </a:xfrm>
          <a:prstGeom prst="down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149352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26</a:t>
            </a:fld>
            <a:endParaRPr kumimoji="1" lang="ja-JP" altLang="en-US"/>
          </a:p>
        </p:txBody>
      </p:sp>
      <p:sp>
        <p:nvSpPr>
          <p:cNvPr id="5" name="角丸四角形 4"/>
          <p:cNvSpPr/>
          <p:nvPr/>
        </p:nvSpPr>
        <p:spPr>
          <a:xfrm>
            <a:off x="1350264" y="2450592"/>
            <a:ext cx="9552432" cy="24749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a:t>どのような</a:t>
            </a:r>
            <a:r>
              <a:rPr lang="ja-JP" altLang="en-US" sz="3200" dirty="0" smtClean="0"/>
              <a:t>コンテンツ（種類や内容）が</a:t>
            </a:r>
            <a:endParaRPr lang="en-US" altLang="ja-JP" sz="3200" dirty="0" smtClean="0"/>
          </a:p>
          <a:p>
            <a:pPr algn="ctr"/>
            <a:r>
              <a:rPr lang="ja-JP" altLang="en-US" sz="3200" dirty="0" smtClean="0"/>
              <a:t>顧客ロイヤルティを形成する</a:t>
            </a:r>
            <a:r>
              <a:rPr lang="ja-JP" altLang="en-US" sz="3200" dirty="0"/>
              <a:t>うえで一番有効か</a:t>
            </a:r>
          </a:p>
        </p:txBody>
      </p:sp>
    </p:spTree>
    <p:extLst>
      <p:ext uri="{BB962C8B-B14F-4D97-AF65-F5344CB8AC3E}">
        <p14:creationId xmlns:p14="http://schemas.microsoft.com/office/powerpoint/2010/main" val="40729678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3" name="コンテンツ プレースホルダー 2"/>
          <p:cNvSpPr>
            <a:spLocks noGrp="1"/>
          </p:cNvSpPr>
          <p:nvPr>
            <p:ph idx="1"/>
          </p:nvPr>
        </p:nvSpPr>
        <p:spPr/>
        <p:txBody>
          <a:bodyPr/>
          <a:lstStyle/>
          <a:p>
            <a:pPr marL="0" indent="0">
              <a:buNone/>
            </a:pPr>
            <a:endParaRPr lang="en-US" altLang="ja-JP" sz="2800" dirty="0" smtClean="0"/>
          </a:p>
          <a:p>
            <a:pPr marL="0" indent="0">
              <a:buNone/>
            </a:pPr>
            <a:endParaRPr lang="en-US" altLang="ja-JP" sz="2800" dirty="0" smtClean="0"/>
          </a:p>
          <a:p>
            <a:pPr>
              <a:buFont typeface="Wingdings" panose="05000000000000000000" pitchFamily="2" charset="2"/>
              <a:buChar char="u"/>
            </a:pPr>
            <a:r>
              <a:rPr lang="ja-JP" altLang="en-US" sz="2200" dirty="0" smtClean="0"/>
              <a:t>利益の</a:t>
            </a:r>
            <a:r>
              <a:rPr lang="en-US" altLang="ja-JP" sz="2200" dirty="0" smtClean="0"/>
              <a:t>8</a:t>
            </a:r>
            <a:r>
              <a:rPr lang="ja-JP" altLang="en-US" sz="2200" dirty="0" smtClean="0"/>
              <a:t>割を</a:t>
            </a:r>
            <a:r>
              <a:rPr lang="en-US" altLang="ja-JP" sz="2200" dirty="0" smtClean="0"/>
              <a:t>2</a:t>
            </a:r>
            <a:r>
              <a:rPr lang="ja-JP" altLang="en-US" sz="2200" dirty="0" smtClean="0"/>
              <a:t>割の</a:t>
            </a:r>
            <a:r>
              <a:rPr lang="ja-JP" altLang="en-US" sz="2200" dirty="0"/>
              <a:t>数</a:t>
            </a:r>
            <a:r>
              <a:rPr lang="ja-JP" altLang="en-US" sz="2200" dirty="0" smtClean="0"/>
              <a:t>の顧客から得る</a:t>
            </a:r>
            <a:r>
              <a:rPr lang="en-US" altLang="ja-JP" sz="2200" dirty="0" smtClean="0"/>
              <a:t>(</a:t>
            </a:r>
            <a:r>
              <a:rPr lang="ja-JP" altLang="en-US" sz="2200" dirty="0" smtClean="0"/>
              <a:t>パレートの法則</a:t>
            </a:r>
            <a:r>
              <a:rPr lang="en-US" altLang="ja-JP" sz="2200" dirty="0" smtClean="0"/>
              <a:t>)</a:t>
            </a:r>
          </a:p>
          <a:p>
            <a:pPr>
              <a:buFont typeface="Wingdings" panose="05000000000000000000" pitchFamily="2" charset="2"/>
              <a:buChar char="u"/>
            </a:pPr>
            <a:r>
              <a:rPr lang="ja-JP" altLang="en-US" sz="2200" dirty="0" smtClean="0"/>
              <a:t>マーケティングコストが新規顧客に比べて</a:t>
            </a:r>
            <a:r>
              <a:rPr lang="en-US" altLang="ja-JP" sz="2200" dirty="0" smtClean="0"/>
              <a:t>5</a:t>
            </a:r>
            <a:r>
              <a:rPr lang="ja-JP" altLang="en-US" sz="2200" dirty="0" smtClean="0"/>
              <a:t>分の</a:t>
            </a:r>
            <a:r>
              <a:rPr lang="en-US" altLang="ja-JP" sz="2200" dirty="0" smtClean="0"/>
              <a:t>1</a:t>
            </a:r>
          </a:p>
          <a:p>
            <a:pPr>
              <a:buFont typeface="Wingdings" panose="05000000000000000000" pitchFamily="2" charset="2"/>
              <a:buChar char="u"/>
            </a:pPr>
            <a:r>
              <a:rPr lang="ja-JP" altLang="en-US" sz="2200" dirty="0"/>
              <a:t>口</a:t>
            </a:r>
            <a:r>
              <a:rPr lang="ja-JP" altLang="en-US" sz="2200" dirty="0" smtClean="0"/>
              <a:t>コミ効果</a:t>
            </a:r>
            <a:endParaRPr lang="en-US" altLang="ja-JP" sz="2200" dirty="0" smtClean="0"/>
          </a:p>
          <a:p>
            <a:pPr marL="0" indent="0">
              <a:buNone/>
            </a:pPr>
            <a:r>
              <a:rPr lang="ja-JP" altLang="en-US" sz="2200" dirty="0"/>
              <a:t>　</a:t>
            </a:r>
            <a:r>
              <a:rPr lang="ja-JP" altLang="en-US" dirty="0" smtClean="0"/>
              <a:t>（ロイヤルティの高い顧客は自社や自社の製品を周囲に宣伝してくれる）</a:t>
            </a:r>
            <a:endParaRPr lang="en-US" altLang="ja-JP" dirty="0"/>
          </a:p>
          <a:p>
            <a:pPr>
              <a:buFont typeface="Wingdings" panose="05000000000000000000" pitchFamily="2" charset="2"/>
              <a:buChar char="u"/>
            </a:pPr>
            <a:r>
              <a:rPr lang="ja-JP" altLang="en-US" sz="2200" dirty="0"/>
              <a:t>生涯</a:t>
            </a:r>
            <a:r>
              <a:rPr lang="ja-JP" altLang="en-US" sz="2200" dirty="0" smtClean="0"/>
              <a:t>顧客価値が高まる</a:t>
            </a:r>
            <a:endParaRPr lang="en-US" altLang="ja-JP" sz="2200" dirty="0" smtClean="0"/>
          </a:p>
          <a:p>
            <a:pPr marL="0" indent="0">
              <a:buNone/>
            </a:pPr>
            <a:r>
              <a:rPr lang="ja-JP" altLang="en-US" dirty="0" smtClean="0"/>
              <a:t>　（離反率が半減すると、顧客の平均的な取引期間は倍になり、生涯顧客価値も倍増する）</a:t>
            </a:r>
            <a:endParaRPr lang="en-US" altLang="ja-JP" dirty="0" smtClean="0"/>
          </a:p>
          <a:p>
            <a:pPr>
              <a:buFont typeface="Wingdings" panose="05000000000000000000" pitchFamily="2" charset="2"/>
              <a:buChar char="u"/>
            </a:pPr>
            <a:endParaRPr lang="en-US" altLang="ja-JP" sz="2200" dirty="0" smtClean="0"/>
          </a:p>
        </p:txBody>
      </p:sp>
      <p:sp>
        <p:nvSpPr>
          <p:cNvPr id="5" name="スライド番号プレースホルダー 4"/>
          <p:cNvSpPr>
            <a:spLocks noGrp="1"/>
          </p:cNvSpPr>
          <p:nvPr>
            <p:ph type="sldNum" sz="quarter" idx="12"/>
          </p:nvPr>
        </p:nvSpPr>
        <p:spPr/>
        <p:txBody>
          <a:bodyPr/>
          <a:lstStyle/>
          <a:p>
            <a:fld id="{F46A3120-87D5-48FE-95FF-B9D32DB3470B}" type="slidenum">
              <a:rPr kumimoji="1" lang="ja-JP" altLang="en-US" smtClean="0"/>
              <a:t>27</a:t>
            </a:fld>
            <a:endParaRPr kumimoji="1" lang="ja-JP" altLang="en-US"/>
          </a:p>
        </p:txBody>
      </p:sp>
      <p:sp>
        <p:nvSpPr>
          <p:cNvPr id="6" name="上リボン 5"/>
          <p:cNvSpPr/>
          <p:nvPr/>
        </p:nvSpPr>
        <p:spPr>
          <a:xfrm>
            <a:off x="1357745" y="2122825"/>
            <a:ext cx="9537469" cy="654735"/>
          </a:xfrm>
          <a:prstGeom prst="ribbon2">
            <a:avLst>
              <a:gd name="adj1" fmla="val 16667"/>
              <a:gd name="adj2" fmla="val 75000"/>
            </a:avLst>
          </a:prstGeom>
          <a:solidFill>
            <a:srgbClr val="4A66AC">
              <a:alpha val="3098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200" dirty="0">
                <a:solidFill>
                  <a:schemeClr val="bg2">
                    <a:lumMod val="25000"/>
                  </a:schemeClr>
                </a:solidFill>
              </a:rPr>
              <a:t>顧客ロイヤルティ重視の具体的なメリット</a:t>
            </a:r>
            <a:endParaRPr lang="en-US" altLang="ja-JP" sz="3200" dirty="0">
              <a:solidFill>
                <a:schemeClr val="bg2">
                  <a:lumMod val="25000"/>
                </a:schemeClr>
              </a:solidFill>
            </a:endParaRPr>
          </a:p>
        </p:txBody>
      </p:sp>
      <p:sp>
        <p:nvSpPr>
          <p:cNvPr id="4" name="正方形/長方形 3"/>
          <p:cNvSpPr/>
          <p:nvPr/>
        </p:nvSpPr>
        <p:spPr>
          <a:xfrm>
            <a:off x="137373" y="6455578"/>
            <a:ext cx="6791459" cy="369332"/>
          </a:xfrm>
          <a:prstGeom prst="rect">
            <a:avLst/>
          </a:prstGeom>
        </p:spPr>
        <p:txBody>
          <a:bodyPr wrap="square">
            <a:spAutoFit/>
          </a:bodyPr>
          <a:lstStyle/>
          <a:p>
            <a:r>
              <a:rPr lang="en-US" altLang="ja-JP" dirty="0"/>
              <a:t>http://www.nri.com/jp/opinion/it_solution/2008/pdf/IT20080105.pdf</a:t>
            </a:r>
            <a:endParaRPr lang="ja-JP" altLang="en-US" dirty="0"/>
          </a:p>
        </p:txBody>
      </p:sp>
    </p:spTree>
    <p:extLst>
      <p:ext uri="{BB962C8B-B14F-4D97-AF65-F5344CB8AC3E}">
        <p14:creationId xmlns:p14="http://schemas.microsoft.com/office/powerpoint/2010/main" val="218994384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28</a:t>
            </a:fld>
            <a:endParaRPr kumimoji="1" lang="ja-JP" altLang="en-US"/>
          </a:p>
        </p:txBody>
      </p:sp>
      <p:sp>
        <p:nvSpPr>
          <p:cNvPr id="5" name="コンテンツ プレースホルダー 4"/>
          <p:cNvSpPr>
            <a:spLocks noGrp="1"/>
          </p:cNvSpPr>
          <p:nvPr>
            <p:ph idx="1"/>
          </p:nvPr>
        </p:nvSpPr>
        <p:spPr>
          <a:xfrm>
            <a:off x="1097280" y="2682861"/>
            <a:ext cx="10058400" cy="261035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smtClean="0"/>
              <a:t>先行研究より、</a:t>
            </a:r>
            <a:endParaRPr lang="en-US" altLang="ja-JP" sz="2800" dirty="0" smtClean="0"/>
          </a:p>
          <a:p>
            <a:r>
              <a:rPr lang="ja-JP" altLang="en-US" sz="2800" dirty="0" smtClean="0"/>
              <a:t>コンテンツにおける顧客ロイヤルティを考える</a:t>
            </a:r>
            <a:endParaRPr lang="en-US" altLang="ja-JP" sz="2800" dirty="0" smtClean="0"/>
          </a:p>
        </p:txBody>
      </p:sp>
    </p:spTree>
    <p:extLst>
      <p:ext uri="{BB962C8B-B14F-4D97-AF65-F5344CB8AC3E}">
        <p14:creationId xmlns:p14="http://schemas.microsoft.com/office/powerpoint/2010/main" val="162293886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en-US" altLang="ja-JP" dirty="0" smtClean="0"/>
              <a:t>Fournier (1998); </a:t>
            </a:r>
            <a:r>
              <a:rPr lang="en-US" altLang="ja-JP" dirty="0"/>
              <a:t>O</a:t>
            </a:r>
            <a:r>
              <a:rPr lang="en-US" altLang="ja-JP" dirty="0" smtClean="0"/>
              <a:t>liver (1998)</a:t>
            </a:r>
          </a:p>
          <a:p>
            <a:pPr marL="0" indent="0">
              <a:buNone/>
            </a:pPr>
            <a:r>
              <a:rPr lang="ja-JP" altLang="en-US" dirty="0" smtClean="0"/>
              <a:t>「真のブランド・ロイヤルティ」を把握するためには、行動的側面だけでロイヤルティを捉えるのではなく、信念、感情、態度をも包含した、心理的側面を含めたロイヤルティの検討が重要となりつつある。</a:t>
            </a:r>
            <a:endParaRPr lang="en-US" altLang="ja-JP" dirty="0" smtClean="0"/>
          </a:p>
          <a:p>
            <a:pPr marL="0" indent="0">
              <a:buNone/>
            </a:pP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29</a:t>
            </a:fld>
            <a:endParaRPr kumimoji="1" lang="ja-JP" altLang="en-US"/>
          </a:p>
        </p:txBody>
      </p:sp>
      <p:grpSp>
        <p:nvGrpSpPr>
          <p:cNvPr id="17" name="グループ化 16"/>
          <p:cNvGrpSpPr/>
          <p:nvPr/>
        </p:nvGrpSpPr>
        <p:grpSpPr>
          <a:xfrm>
            <a:off x="3583136" y="3496806"/>
            <a:ext cx="5086687" cy="2372288"/>
            <a:chOff x="3910964" y="1845734"/>
            <a:chExt cx="4524698" cy="2511380"/>
          </a:xfrm>
        </p:grpSpPr>
        <p:sp>
          <p:nvSpPr>
            <p:cNvPr id="14" name="角丸四角形 13"/>
            <p:cNvSpPr/>
            <p:nvPr/>
          </p:nvSpPr>
          <p:spPr>
            <a:xfrm>
              <a:off x="3910964" y="1845734"/>
              <a:ext cx="4524698" cy="2511380"/>
            </a:xfrm>
            <a:prstGeom prst="round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b="1" dirty="0" smtClean="0">
                  <a:solidFill>
                    <a:schemeClr val="tx2"/>
                  </a:solidFill>
                </a:rPr>
                <a:t>真のブランドロイヤルティ</a:t>
              </a:r>
              <a:endParaRPr kumimoji="1" lang="ja-JP" altLang="en-US" b="1" dirty="0">
                <a:solidFill>
                  <a:schemeClr val="tx2"/>
                </a:solidFill>
              </a:endParaRPr>
            </a:p>
          </p:txBody>
        </p:sp>
        <p:sp>
          <p:nvSpPr>
            <p:cNvPr id="15" name="角丸四角形 14"/>
            <p:cNvSpPr/>
            <p:nvPr/>
          </p:nvSpPr>
          <p:spPr>
            <a:xfrm>
              <a:off x="6190874" y="2531795"/>
              <a:ext cx="1884179" cy="1482429"/>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2"/>
                  </a:solidFill>
                </a:rPr>
                <a:t>心理的</a:t>
              </a:r>
              <a:r>
                <a:rPr lang="ja-JP" altLang="en-US" b="1" dirty="0" smtClean="0">
                  <a:solidFill>
                    <a:schemeClr val="tx2"/>
                  </a:solidFill>
                </a:rPr>
                <a:t>側面</a:t>
              </a:r>
              <a:endParaRPr lang="en-US" altLang="ja-JP" b="1" dirty="0" smtClean="0">
                <a:solidFill>
                  <a:schemeClr val="tx2"/>
                </a:solidFill>
              </a:endParaRPr>
            </a:p>
            <a:p>
              <a:pPr algn="ctr"/>
              <a:r>
                <a:rPr lang="ja-JP" altLang="en-US" sz="1600" dirty="0" smtClean="0">
                  <a:solidFill>
                    <a:schemeClr val="tx2"/>
                  </a:solidFill>
                </a:rPr>
                <a:t>（例）信頼、愛着</a:t>
              </a:r>
              <a:endParaRPr lang="en-US" altLang="ja-JP" sz="1600" dirty="0">
                <a:solidFill>
                  <a:schemeClr val="tx2"/>
                </a:solidFill>
              </a:endParaRPr>
            </a:p>
          </p:txBody>
        </p:sp>
        <p:sp>
          <p:nvSpPr>
            <p:cNvPr id="16" name="角丸四角形 15"/>
            <p:cNvSpPr/>
            <p:nvPr/>
          </p:nvSpPr>
          <p:spPr>
            <a:xfrm>
              <a:off x="4265074" y="2531795"/>
              <a:ext cx="1861406" cy="1482429"/>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2"/>
                  </a:solidFill>
                </a:rPr>
                <a:t>行動的側面</a:t>
              </a:r>
              <a:endParaRPr lang="en-US" altLang="ja-JP" b="1" dirty="0" smtClean="0">
                <a:solidFill>
                  <a:schemeClr val="tx2"/>
                </a:solidFill>
              </a:endParaRPr>
            </a:p>
            <a:p>
              <a:pPr algn="ctr"/>
              <a:r>
                <a:rPr lang="ja-JP" altLang="en-US" sz="1600" dirty="0" smtClean="0">
                  <a:solidFill>
                    <a:schemeClr val="tx2"/>
                  </a:solidFill>
                </a:rPr>
                <a:t>（</a:t>
              </a:r>
              <a:r>
                <a:rPr lang="ja-JP" altLang="en-US" sz="1600" dirty="0">
                  <a:solidFill>
                    <a:schemeClr val="tx2"/>
                  </a:solidFill>
                </a:rPr>
                <a:t>例</a:t>
              </a:r>
              <a:r>
                <a:rPr lang="ja-JP" altLang="en-US" sz="1600" dirty="0" smtClean="0">
                  <a:solidFill>
                    <a:schemeClr val="tx2"/>
                  </a:solidFill>
                </a:rPr>
                <a:t>）繰り返し購買、知人にお勧め</a:t>
              </a:r>
              <a:endParaRPr lang="ja-JP" altLang="en-US" sz="1600" dirty="0">
                <a:solidFill>
                  <a:schemeClr val="tx2"/>
                </a:solidFill>
              </a:endParaRPr>
            </a:p>
          </p:txBody>
        </p:sp>
      </p:grpSp>
    </p:spTree>
    <p:extLst>
      <p:ext uri="{BB962C8B-B14F-4D97-AF65-F5344CB8AC3E}">
        <p14:creationId xmlns:p14="http://schemas.microsoft.com/office/powerpoint/2010/main" val="5328401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title"/>
          </p:nvPr>
        </p:nvSpPr>
        <p:spPr>
          <a:xfrm>
            <a:off x="838200" y="365125"/>
            <a:ext cx="10515599" cy="1325562"/>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ja-JP" sz="4400" b="0" i="0" u="none" strike="noStrike" cap="none">
                <a:solidFill>
                  <a:schemeClr val="dk1"/>
                </a:solidFill>
                <a:latin typeface="Calibri"/>
                <a:ea typeface="Calibri"/>
                <a:cs typeface="Calibri"/>
                <a:sym typeface="Calibri"/>
              </a:rPr>
              <a:t>はじめに</a:t>
            </a:r>
          </a:p>
        </p:txBody>
      </p:sp>
      <p:sp>
        <p:nvSpPr>
          <p:cNvPr id="89" name="Shape 89"/>
          <p:cNvSpPr txBox="1">
            <a:spLocks noGrp="1"/>
          </p:cNvSpPr>
          <p:nvPr>
            <p:ph type="body" idx="1"/>
          </p:nvPr>
        </p:nvSpPr>
        <p:spPr>
          <a:xfrm>
            <a:off x="838200" y="1825625"/>
            <a:ext cx="10515599" cy="4351338"/>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buClr>
                <a:schemeClr val="dk1"/>
              </a:buClr>
              <a:buSzPct val="25000"/>
              <a:buFont typeface="Arial"/>
              <a:buNone/>
            </a:pPr>
            <a:r>
              <a:rPr lang="ja-JP" sz="2800" b="0" i="0" u="none" strike="noStrike" cap="none">
                <a:solidFill>
                  <a:schemeClr val="dk1"/>
                </a:solidFill>
                <a:latin typeface="Calibri"/>
                <a:ea typeface="Calibri"/>
                <a:cs typeface="Calibri"/>
                <a:sym typeface="Calibri"/>
              </a:rPr>
              <a:t>　　　　　　　　　　　　　　　　　　　　　</a:t>
            </a:r>
          </a:p>
        </p:txBody>
      </p:sp>
      <p:pic>
        <p:nvPicPr>
          <p:cNvPr id="90" name="Shape 90"/>
          <p:cNvPicPr preferRelativeResize="0"/>
          <p:nvPr/>
        </p:nvPicPr>
        <p:blipFill rotWithShape="1">
          <a:blip r:embed="rId3">
            <a:alphaModFix/>
          </a:blip>
          <a:srcRect/>
          <a:stretch/>
        </p:blipFill>
        <p:spPr>
          <a:xfrm>
            <a:off x="4952370" y="0"/>
            <a:ext cx="7169607" cy="6756121"/>
          </a:xfrm>
          <a:prstGeom prst="rect">
            <a:avLst/>
          </a:prstGeom>
          <a:noFill/>
          <a:ln>
            <a:noFill/>
          </a:ln>
        </p:spPr>
      </p:pic>
      <p:sp>
        <p:nvSpPr>
          <p:cNvPr id="91" name="Shape 91"/>
          <p:cNvSpPr/>
          <p:nvPr/>
        </p:nvSpPr>
        <p:spPr>
          <a:xfrm>
            <a:off x="4952370" y="3851564"/>
            <a:ext cx="6454401" cy="957037"/>
          </a:xfrm>
          <a:prstGeom prst="ellipse">
            <a:avLst/>
          </a:prstGeom>
          <a:noFill/>
          <a:ln w="57150" cap="flat" cmpd="sng">
            <a:solidFill>
              <a:srgbClr val="E80E5C"/>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Calibri"/>
              <a:ea typeface="Calibri"/>
              <a:cs typeface="Calibri"/>
              <a:sym typeface="Calibri"/>
            </a:endParaRPr>
          </a:p>
        </p:txBody>
      </p:sp>
      <p:sp>
        <p:nvSpPr>
          <p:cNvPr id="92" name="Shape 92"/>
          <p:cNvSpPr/>
          <p:nvPr/>
        </p:nvSpPr>
        <p:spPr>
          <a:xfrm>
            <a:off x="70021" y="1825625"/>
            <a:ext cx="5126941" cy="3163330"/>
          </a:xfrm>
          <a:prstGeom prst="wedgeEllipseCallout">
            <a:avLst>
              <a:gd name="adj1" fmla="val 48055"/>
              <a:gd name="adj2" fmla="val 42782"/>
            </a:avLst>
          </a:prstGeom>
          <a:solidFill>
            <a:schemeClr val="accent1"/>
          </a:solidFill>
          <a:ln w="12700" cap="flat" cmpd="sng">
            <a:solidFill>
              <a:srgbClr val="42719B"/>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SzPct val="25000"/>
              <a:buNone/>
            </a:pPr>
            <a:r>
              <a:rPr lang="ja-JP" sz="1800" b="0" i="0" u="none" strike="noStrike" cap="none" dirty="0">
                <a:solidFill>
                  <a:schemeClr val="lt1"/>
                </a:solidFill>
                <a:latin typeface="Calibri"/>
                <a:ea typeface="Calibri"/>
                <a:cs typeface="Calibri"/>
                <a:sym typeface="Calibri"/>
              </a:rPr>
              <a:t>「一般的な社会の動きを知ろうとするときに利用する情報源」は</a:t>
            </a:r>
          </a:p>
          <a:p>
            <a:pPr marL="0" marR="0" lvl="0" indent="0" algn="ctr" rtl="0">
              <a:spcBef>
                <a:spcPts val="0"/>
              </a:spcBef>
              <a:buSzPct val="25000"/>
              <a:buNone/>
            </a:pPr>
            <a:r>
              <a:rPr lang="ja-JP" sz="1800" b="0" i="0" u="none" strike="noStrike" cap="none" dirty="0">
                <a:solidFill>
                  <a:schemeClr val="lt1"/>
                </a:solidFill>
                <a:latin typeface="Calibri"/>
                <a:ea typeface="Calibri"/>
                <a:cs typeface="Calibri"/>
                <a:sym typeface="Calibri"/>
              </a:rPr>
              <a:t>若い人を中心に</a:t>
            </a:r>
            <a:r>
              <a:rPr lang="ja-JP" sz="1800" b="0" i="0" u="none" strike="noStrike" cap="none" dirty="0">
                <a:solidFill>
                  <a:srgbClr val="FF0000"/>
                </a:solidFill>
                <a:latin typeface="Calibri"/>
                <a:ea typeface="Calibri"/>
                <a:cs typeface="Calibri"/>
                <a:sym typeface="Calibri"/>
              </a:rPr>
              <a:t>インターネット</a:t>
            </a:r>
            <a:r>
              <a:rPr lang="ja-JP" sz="1800" b="0" i="0" u="none" strike="noStrike" cap="none" dirty="0">
                <a:solidFill>
                  <a:schemeClr val="lt1"/>
                </a:solidFill>
                <a:latin typeface="Calibri"/>
                <a:ea typeface="Calibri"/>
                <a:cs typeface="Calibri"/>
                <a:sym typeface="Calibri"/>
              </a:rPr>
              <a:t>を</a:t>
            </a:r>
          </a:p>
          <a:p>
            <a:pPr marL="0" marR="0" lvl="0" indent="0" algn="ctr" rtl="0">
              <a:spcBef>
                <a:spcPts val="0"/>
              </a:spcBef>
              <a:buSzPct val="25000"/>
              <a:buNone/>
            </a:pPr>
            <a:r>
              <a:rPr lang="ja-JP" sz="1800" b="0" i="0" u="none" strike="noStrike" cap="none" dirty="0">
                <a:solidFill>
                  <a:schemeClr val="lt1"/>
                </a:solidFill>
                <a:latin typeface="Calibri"/>
                <a:ea typeface="Calibri"/>
                <a:cs typeface="Calibri"/>
                <a:sym typeface="Calibri"/>
              </a:rPr>
              <a:t>情報源にしている人が多い。</a:t>
            </a:r>
          </a:p>
        </p:txBody>
      </p:sp>
      <p:sp>
        <p:nvSpPr>
          <p:cNvPr id="93" name="Shape 93"/>
          <p:cNvSpPr/>
          <p:nvPr/>
        </p:nvSpPr>
        <p:spPr>
          <a:xfrm>
            <a:off x="-104702" y="6311901"/>
            <a:ext cx="5430982" cy="6706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ja-JP" sz="1200" b="0" i="0" u="none" strike="noStrike" cap="none" dirty="0">
                <a:solidFill>
                  <a:schemeClr val="dk1"/>
                </a:solidFill>
                <a:latin typeface="Calibri"/>
                <a:ea typeface="Calibri"/>
                <a:cs typeface="Calibri"/>
                <a:sym typeface="Calibri"/>
              </a:rPr>
              <a:t>『一般財団法人　経済広報センター』情報源に関する意識・実態調査</a:t>
            </a:r>
            <a:r>
              <a:rPr lang="ja-JP" sz="1200" b="0" i="0" u="none" strike="noStrike" cap="none" dirty="0" smtClean="0">
                <a:solidFill>
                  <a:schemeClr val="dk1"/>
                </a:solidFill>
                <a:latin typeface="Calibri"/>
                <a:ea typeface="Calibri"/>
                <a:cs typeface="Calibri"/>
                <a:sym typeface="Calibri"/>
              </a:rPr>
              <a:t>報告書</a:t>
            </a:r>
            <a:endParaRPr lang="en-US" altLang="ja-JP" sz="1200" b="0" i="0" u="none" strike="noStrike" cap="none" dirty="0" smtClean="0">
              <a:solidFill>
                <a:schemeClr val="dk1"/>
              </a:solidFill>
              <a:latin typeface="Calibri"/>
              <a:ea typeface="Calibri"/>
              <a:cs typeface="Calibri"/>
              <a:sym typeface="Calibri"/>
            </a:endParaRPr>
          </a:p>
          <a:p>
            <a:pPr marL="0" marR="0" lvl="0" indent="0" algn="l" rtl="0">
              <a:spcBef>
                <a:spcPts val="0"/>
              </a:spcBef>
              <a:buSzPct val="25000"/>
              <a:buNone/>
            </a:pPr>
            <a:r>
              <a:rPr lang="ja-JP" sz="1200" b="0" i="0" u="none" strike="noStrike" cap="none" dirty="0" smtClean="0">
                <a:solidFill>
                  <a:schemeClr val="dk1"/>
                </a:solidFill>
                <a:latin typeface="Calibri"/>
                <a:ea typeface="Calibri"/>
                <a:cs typeface="Calibri"/>
                <a:sym typeface="Calibri"/>
              </a:rPr>
              <a:t>https</a:t>
            </a:r>
            <a:r>
              <a:rPr lang="ja-JP" sz="1200" b="0" i="0" u="none" strike="noStrike" cap="none" dirty="0">
                <a:solidFill>
                  <a:schemeClr val="dk1"/>
                </a:solidFill>
                <a:latin typeface="Calibri"/>
                <a:ea typeface="Calibri"/>
                <a:cs typeface="Calibri"/>
                <a:sym typeface="Calibri"/>
              </a:rPr>
              <a:t>://www.kkc.or.jp/data/release/00000088-1.pdf</a:t>
            </a:r>
          </a:p>
        </p:txBody>
      </p:sp>
      <p:sp>
        <p:nvSpPr>
          <p:cNvPr id="2" name="正方形/長方形 1"/>
          <p:cNvSpPr/>
          <p:nvPr/>
        </p:nvSpPr>
        <p:spPr>
          <a:xfrm>
            <a:off x="5196963" y="4163827"/>
            <a:ext cx="1668723" cy="332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rPr>
              <a:t>インターネット</a:t>
            </a:r>
            <a:endParaRPr kumimoji="1" lang="ja-JP" altLang="en-US" b="1" dirty="0">
              <a:solidFill>
                <a:schemeClr val="tx1"/>
              </a:solidFill>
            </a:endParaRPr>
          </a:p>
        </p:txBody>
      </p:sp>
      <p:sp>
        <p:nvSpPr>
          <p:cNvPr id="3" name="スライド番号プレースホルダー 2"/>
          <p:cNvSpPr>
            <a:spLocks noGrp="1"/>
          </p:cNvSpPr>
          <p:nvPr>
            <p:ph type="sldNum" sz="quarter" idx="12"/>
          </p:nvPr>
        </p:nvSpPr>
        <p:spPr/>
        <p:txBody>
          <a:bodyPr/>
          <a:lstStyle/>
          <a:p>
            <a:fld id="{F46A3120-87D5-48FE-95FF-B9D32DB3470B}" type="slidenum">
              <a:rPr kumimoji="1" lang="ja-JP" altLang="en-US" smtClean="0"/>
              <a:t>3</a:t>
            </a:fld>
            <a:endParaRPr kumimoji="1" lang="ja-JP" altLang="en-US"/>
          </a:p>
        </p:txBody>
      </p:sp>
    </p:spTree>
    <p:extLst>
      <p:ext uri="{BB962C8B-B14F-4D97-AF65-F5344CB8AC3E}">
        <p14:creationId xmlns:p14="http://schemas.microsoft.com/office/powerpoint/2010/main" val="16338241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en-US" altLang="ja-JP" dirty="0" smtClean="0"/>
              <a:t>Oliver(1999)</a:t>
            </a:r>
            <a:r>
              <a:rPr lang="ja-JP" altLang="en-US" dirty="0" smtClean="0"/>
              <a:t>　ブランド・ロイヤルティ</a:t>
            </a:r>
            <a:endParaRPr lang="en-US" altLang="ja-JP" dirty="0" smtClean="0"/>
          </a:p>
          <a:p>
            <a:pPr marL="0" indent="0">
              <a:buNone/>
            </a:pPr>
            <a:r>
              <a:rPr lang="ja-JP" altLang="en-US" dirty="0" smtClean="0"/>
              <a:t>４つの各段階においてロイヤルになるとし、すべての段階を踏まえた状態が真のロイヤルティになるとする</a:t>
            </a:r>
            <a:endParaRPr lang="en-US" altLang="ja-JP" dirty="0" smtClean="0"/>
          </a:p>
        </p:txBody>
      </p:sp>
      <p:grpSp>
        <p:nvGrpSpPr>
          <p:cNvPr id="8" name="グループ化 7"/>
          <p:cNvGrpSpPr/>
          <p:nvPr/>
        </p:nvGrpSpPr>
        <p:grpSpPr>
          <a:xfrm>
            <a:off x="166018" y="3016062"/>
            <a:ext cx="11920923" cy="1092299"/>
            <a:chOff x="-269823" y="2638269"/>
            <a:chExt cx="11920923" cy="1963712"/>
          </a:xfrm>
        </p:grpSpPr>
        <p:sp>
          <p:nvSpPr>
            <p:cNvPr id="4" name="ホームベース 3"/>
            <p:cNvSpPr/>
            <p:nvPr/>
          </p:nvSpPr>
          <p:spPr>
            <a:xfrm>
              <a:off x="-269823" y="2638269"/>
              <a:ext cx="2878113" cy="1963712"/>
            </a:xfrm>
            <a:prstGeom prst="homePlate">
              <a:avLst/>
            </a:prstGeom>
            <a:solidFill>
              <a:schemeClr val="accent5">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500" b="1" dirty="0" smtClean="0">
                  <a:solidFill>
                    <a:schemeClr val="tx1"/>
                  </a:solidFill>
                </a:rPr>
                <a:t>認知的</a:t>
              </a:r>
              <a:endParaRPr kumimoji="1" lang="en-US" altLang="ja-JP" sz="2500" b="1" dirty="0" smtClean="0">
                <a:solidFill>
                  <a:schemeClr val="tx1"/>
                </a:solidFill>
              </a:endParaRPr>
            </a:p>
            <a:p>
              <a:pPr algn="ctr"/>
              <a:r>
                <a:rPr kumimoji="1" lang="ja-JP" altLang="en-US" sz="2500" b="1" dirty="0" smtClean="0">
                  <a:solidFill>
                    <a:schemeClr val="tx1"/>
                  </a:solidFill>
                </a:rPr>
                <a:t>ロイヤルティ</a:t>
              </a:r>
              <a:endParaRPr kumimoji="1" lang="ja-JP" altLang="en-US" sz="2500" b="1" dirty="0">
                <a:solidFill>
                  <a:schemeClr val="tx1"/>
                </a:solidFill>
              </a:endParaRPr>
            </a:p>
          </p:txBody>
        </p:sp>
        <p:sp>
          <p:nvSpPr>
            <p:cNvPr id="5" name="山形 4"/>
            <p:cNvSpPr/>
            <p:nvPr/>
          </p:nvSpPr>
          <p:spPr>
            <a:xfrm>
              <a:off x="1762598" y="2638269"/>
              <a:ext cx="3842479" cy="1963712"/>
            </a:xfrm>
            <a:prstGeom prst="chevron">
              <a:avLst/>
            </a:prstGeom>
            <a:solidFill>
              <a:schemeClr val="accent5">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500" b="1" dirty="0" smtClean="0">
                  <a:solidFill>
                    <a:schemeClr val="tx1"/>
                  </a:solidFill>
                </a:rPr>
                <a:t>感情的</a:t>
              </a:r>
              <a:endParaRPr kumimoji="1" lang="en-US" altLang="ja-JP" sz="2500" b="1" dirty="0" smtClean="0">
                <a:solidFill>
                  <a:schemeClr val="tx1"/>
                </a:solidFill>
              </a:endParaRPr>
            </a:p>
            <a:p>
              <a:pPr algn="ctr"/>
              <a:r>
                <a:rPr kumimoji="1" lang="ja-JP" altLang="en-US" sz="2500" b="1" dirty="0" smtClean="0">
                  <a:solidFill>
                    <a:schemeClr val="tx1"/>
                  </a:solidFill>
                </a:rPr>
                <a:t>ロイヤルティ</a:t>
              </a:r>
              <a:endParaRPr kumimoji="1" lang="ja-JP" altLang="en-US" sz="2500" b="1" dirty="0">
                <a:solidFill>
                  <a:schemeClr val="tx1"/>
                </a:solidFill>
              </a:endParaRPr>
            </a:p>
          </p:txBody>
        </p:sp>
        <p:sp>
          <p:nvSpPr>
            <p:cNvPr id="6" name="山形 5"/>
            <p:cNvSpPr/>
            <p:nvPr/>
          </p:nvSpPr>
          <p:spPr>
            <a:xfrm>
              <a:off x="7808621" y="2638269"/>
              <a:ext cx="3842479" cy="1963712"/>
            </a:xfrm>
            <a:prstGeom prst="chevron">
              <a:avLst/>
            </a:prstGeom>
            <a:solidFill>
              <a:schemeClr val="accent5"/>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500" b="1" dirty="0" smtClean="0">
                  <a:solidFill>
                    <a:schemeClr val="tx1"/>
                  </a:solidFill>
                </a:rPr>
                <a:t>行動</a:t>
              </a:r>
              <a:r>
                <a:rPr kumimoji="1" lang="ja-JP" altLang="en-US" sz="2500" b="1" dirty="0" smtClean="0">
                  <a:solidFill>
                    <a:schemeClr val="tx1"/>
                  </a:solidFill>
                </a:rPr>
                <a:t>的</a:t>
              </a:r>
              <a:endParaRPr kumimoji="1" lang="en-US" altLang="ja-JP" sz="2500" b="1" dirty="0" smtClean="0">
                <a:solidFill>
                  <a:schemeClr val="tx1"/>
                </a:solidFill>
              </a:endParaRPr>
            </a:p>
            <a:p>
              <a:pPr algn="ctr"/>
              <a:r>
                <a:rPr kumimoji="1" lang="ja-JP" altLang="en-US" sz="2500" b="1" dirty="0" smtClean="0">
                  <a:solidFill>
                    <a:schemeClr val="tx1"/>
                  </a:solidFill>
                </a:rPr>
                <a:t>ロイヤルティ</a:t>
              </a:r>
              <a:endParaRPr kumimoji="1" lang="ja-JP" altLang="en-US" sz="2500" b="1" dirty="0">
                <a:solidFill>
                  <a:schemeClr val="tx1"/>
                </a:solidFill>
              </a:endParaRPr>
            </a:p>
          </p:txBody>
        </p:sp>
        <p:sp>
          <p:nvSpPr>
            <p:cNvPr id="7" name="山形 6"/>
            <p:cNvSpPr/>
            <p:nvPr/>
          </p:nvSpPr>
          <p:spPr>
            <a:xfrm>
              <a:off x="4805591" y="2638269"/>
              <a:ext cx="3842479" cy="1963712"/>
            </a:xfrm>
            <a:prstGeom prst="chevron">
              <a:avLst/>
            </a:prstGeom>
            <a:solidFill>
              <a:schemeClr val="accent5">
                <a:lumMod val="60000"/>
                <a:lumOff val="4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500" b="1" dirty="0">
                  <a:solidFill>
                    <a:schemeClr val="tx1"/>
                  </a:solidFill>
                </a:rPr>
                <a:t>意欲</a:t>
              </a:r>
              <a:r>
                <a:rPr kumimoji="1" lang="ja-JP" altLang="en-US" sz="2500" b="1" dirty="0" smtClean="0">
                  <a:solidFill>
                    <a:schemeClr val="tx1"/>
                  </a:solidFill>
                </a:rPr>
                <a:t>的</a:t>
              </a:r>
              <a:endParaRPr kumimoji="1" lang="en-US" altLang="ja-JP" sz="2500" b="1" dirty="0" smtClean="0">
                <a:solidFill>
                  <a:schemeClr val="tx1"/>
                </a:solidFill>
              </a:endParaRPr>
            </a:p>
            <a:p>
              <a:pPr algn="ctr"/>
              <a:r>
                <a:rPr kumimoji="1" lang="ja-JP" altLang="en-US" sz="2500" b="1" dirty="0" smtClean="0">
                  <a:solidFill>
                    <a:schemeClr val="tx1"/>
                  </a:solidFill>
                </a:rPr>
                <a:t>ロイヤルティ</a:t>
              </a:r>
              <a:endParaRPr kumimoji="1" lang="ja-JP" altLang="en-US" sz="2500" b="1" dirty="0">
                <a:solidFill>
                  <a:schemeClr val="tx1"/>
                </a:solidFill>
              </a:endParaRPr>
            </a:p>
          </p:txBody>
        </p:sp>
      </p:grpSp>
      <p:sp>
        <p:nvSpPr>
          <p:cNvPr id="12" name="スライド番号プレースホルダー 11"/>
          <p:cNvSpPr>
            <a:spLocks noGrp="1"/>
          </p:cNvSpPr>
          <p:nvPr>
            <p:ph type="sldNum" sz="quarter" idx="12"/>
          </p:nvPr>
        </p:nvSpPr>
        <p:spPr/>
        <p:txBody>
          <a:bodyPr/>
          <a:lstStyle/>
          <a:p>
            <a:fld id="{F46A3120-87D5-48FE-95FF-B9D32DB3470B}" type="slidenum">
              <a:rPr kumimoji="1" lang="ja-JP" altLang="en-US" smtClean="0"/>
              <a:t>30</a:t>
            </a:fld>
            <a:endParaRPr kumimoji="1" lang="ja-JP" altLang="en-US"/>
          </a:p>
        </p:txBody>
      </p:sp>
      <p:sp>
        <p:nvSpPr>
          <p:cNvPr id="11" name="テキスト ボックス 10"/>
          <p:cNvSpPr txBox="1"/>
          <p:nvPr/>
        </p:nvSpPr>
        <p:spPr>
          <a:xfrm>
            <a:off x="125132" y="4213729"/>
            <a:ext cx="897315" cy="369332"/>
          </a:xfrm>
          <a:prstGeom prst="rect">
            <a:avLst/>
          </a:prstGeom>
          <a:noFill/>
        </p:spPr>
        <p:txBody>
          <a:bodyPr wrap="square" rtlCol="0">
            <a:spAutoFit/>
          </a:bodyPr>
          <a:lstStyle/>
          <a:p>
            <a:r>
              <a:rPr kumimoji="1" lang="ja-JP" altLang="en-US" dirty="0" smtClean="0"/>
              <a:t>心理的</a:t>
            </a:r>
            <a:endParaRPr kumimoji="1" lang="ja-JP" altLang="en-US" dirty="0"/>
          </a:p>
        </p:txBody>
      </p:sp>
      <p:sp>
        <p:nvSpPr>
          <p:cNvPr id="13" name="テキスト ボックス 12"/>
          <p:cNvSpPr txBox="1"/>
          <p:nvPr/>
        </p:nvSpPr>
        <p:spPr>
          <a:xfrm>
            <a:off x="11155680" y="4213729"/>
            <a:ext cx="1017431" cy="369332"/>
          </a:xfrm>
          <a:prstGeom prst="rect">
            <a:avLst/>
          </a:prstGeom>
          <a:noFill/>
        </p:spPr>
        <p:txBody>
          <a:bodyPr wrap="square" rtlCol="0">
            <a:spAutoFit/>
          </a:bodyPr>
          <a:lstStyle/>
          <a:p>
            <a:r>
              <a:rPr kumimoji="1" lang="ja-JP" altLang="en-US" dirty="0" smtClean="0"/>
              <a:t>行動的</a:t>
            </a:r>
            <a:endParaRPr kumimoji="1" lang="ja-JP" altLang="en-US" dirty="0"/>
          </a:p>
        </p:txBody>
      </p:sp>
      <p:sp>
        <p:nvSpPr>
          <p:cNvPr id="16" name="右矢印 15"/>
          <p:cNvSpPr/>
          <p:nvPr/>
        </p:nvSpPr>
        <p:spPr>
          <a:xfrm>
            <a:off x="1022447" y="4213729"/>
            <a:ext cx="10190036" cy="328151"/>
          </a:xfrm>
          <a:prstGeom prst="rightArrow">
            <a:avLst>
              <a:gd name="adj1" fmla="val 10753"/>
              <a:gd name="adj2" fmla="val 578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吹き出し 8"/>
          <p:cNvSpPr/>
          <p:nvPr/>
        </p:nvSpPr>
        <p:spPr>
          <a:xfrm>
            <a:off x="530346" y="4790712"/>
            <a:ext cx="10682137" cy="1304792"/>
          </a:xfrm>
          <a:prstGeom prst="wedgeRoundRectCallout">
            <a:avLst>
              <a:gd name="adj1" fmla="val -39681"/>
              <a:gd name="adj2" fmla="val -110474"/>
              <a:gd name="adj3" fmla="val 16667"/>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a:solidFill>
                  <a:schemeClr val="tx2"/>
                </a:solidFill>
              </a:rPr>
              <a:t>事前知識や経験を通じて得たブランドの信念（価格･特徴など）が他の代替案より</a:t>
            </a:r>
            <a:r>
              <a:rPr lang="ja-JP" altLang="en-US" sz="2000" dirty="0" smtClean="0">
                <a:solidFill>
                  <a:schemeClr val="tx2"/>
                </a:solidFill>
              </a:rPr>
              <a:t>も</a:t>
            </a:r>
            <a:r>
              <a:rPr lang="ja-JP" altLang="en-US" sz="2000" b="1" dirty="0" smtClean="0">
                <a:solidFill>
                  <a:schemeClr val="tx2"/>
                </a:solidFill>
              </a:rPr>
              <a:t>「好ましい」と認知</a:t>
            </a:r>
            <a:r>
              <a:rPr lang="ja-JP" altLang="en-US" sz="2000" dirty="0" smtClean="0">
                <a:solidFill>
                  <a:schemeClr val="tx2"/>
                </a:solidFill>
              </a:rPr>
              <a:t>していればこの段階にある。そして、</a:t>
            </a:r>
            <a:r>
              <a:rPr lang="ja-JP" altLang="en-US" sz="2000" b="1" dirty="0" smtClean="0">
                <a:solidFill>
                  <a:schemeClr val="tx2"/>
                </a:solidFill>
              </a:rPr>
              <a:t>満足</a:t>
            </a:r>
            <a:r>
              <a:rPr lang="ja-JP" altLang="en-US" sz="2000" dirty="0" smtClean="0">
                <a:solidFill>
                  <a:schemeClr val="tx2"/>
                </a:solidFill>
              </a:rPr>
              <a:t>という感情が発生した場合、消費者の経験の一部として感情的な要素を帯び始める状態にある。</a:t>
            </a:r>
            <a:endParaRPr lang="ja-JP" altLang="en-US" sz="2000" dirty="0">
              <a:solidFill>
                <a:schemeClr val="tx2"/>
              </a:solidFill>
            </a:endParaRPr>
          </a:p>
        </p:txBody>
      </p:sp>
    </p:spTree>
    <p:extLst>
      <p:ext uri="{BB962C8B-B14F-4D97-AF65-F5344CB8AC3E}">
        <p14:creationId xmlns:p14="http://schemas.microsoft.com/office/powerpoint/2010/main" val="31649140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en-US" altLang="ja-JP" dirty="0" smtClean="0"/>
              <a:t>Oliver(1999)</a:t>
            </a:r>
            <a:r>
              <a:rPr lang="ja-JP" altLang="en-US" dirty="0" smtClean="0"/>
              <a:t>　ブランド・ロイヤルティ</a:t>
            </a:r>
            <a:endParaRPr lang="en-US" altLang="ja-JP" dirty="0" smtClean="0"/>
          </a:p>
          <a:p>
            <a:pPr marL="0" indent="0">
              <a:buNone/>
            </a:pPr>
            <a:endParaRPr lang="en-US" altLang="ja-JP" dirty="0"/>
          </a:p>
          <a:p>
            <a:pPr marL="0" indent="0">
              <a:buNone/>
            </a:pPr>
            <a:endParaRPr lang="en-US" altLang="ja-JP" dirty="0" smtClean="0"/>
          </a:p>
          <a:p>
            <a:pPr marL="0" indent="0">
              <a:buNone/>
            </a:pPr>
            <a:endParaRPr lang="en-US" altLang="ja-JP" dirty="0"/>
          </a:p>
          <a:p>
            <a:pPr marL="0" indent="0">
              <a:buNone/>
            </a:pPr>
            <a:endParaRPr lang="en-US" altLang="ja-JP" dirty="0" smtClean="0"/>
          </a:p>
          <a:p>
            <a:pPr marL="0" indent="0">
              <a:buNone/>
            </a:pPr>
            <a:endParaRPr lang="en-US" altLang="ja-JP" dirty="0"/>
          </a:p>
          <a:p>
            <a:pPr marL="0" indent="0" algn="ctr">
              <a:buNone/>
            </a:pPr>
            <a:r>
              <a:rPr lang="ja-JP" altLang="en-US" dirty="0" smtClean="0"/>
              <a:t>ブランド認知を目的としているコンテンツは、</a:t>
            </a:r>
            <a:endParaRPr lang="en-US" altLang="ja-JP" dirty="0" smtClean="0"/>
          </a:p>
          <a:p>
            <a:pPr marL="0" indent="0" algn="ctr">
              <a:buNone/>
            </a:pPr>
            <a:r>
              <a:rPr lang="ja-JP" altLang="en-US" dirty="0" smtClean="0"/>
              <a:t>まず</a:t>
            </a:r>
            <a:r>
              <a:rPr lang="ja-JP" altLang="en-US" dirty="0"/>
              <a:t>、</a:t>
            </a:r>
            <a:r>
              <a:rPr lang="ja-JP" altLang="en-US" dirty="0" smtClean="0"/>
              <a:t>認知的ロイヤルティを形成することを目的とする</a:t>
            </a:r>
            <a:endParaRPr lang="en-US" altLang="ja-JP" dirty="0"/>
          </a:p>
          <a:p>
            <a:pPr marL="0" indent="0">
              <a:buNone/>
            </a:pPr>
            <a:endParaRPr lang="en-US" altLang="ja-JP" dirty="0" smtClean="0"/>
          </a:p>
          <a:p>
            <a:pPr marL="0" indent="0">
              <a:buNone/>
            </a:pPr>
            <a:endParaRPr lang="en-US" altLang="ja-JP" dirty="0"/>
          </a:p>
          <a:p>
            <a:pPr marL="0" indent="0">
              <a:buNone/>
            </a:pPr>
            <a:endParaRPr lang="en-US" altLang="ja-JP" dirty="0" smtClean="0"/>
          </a:p>
          <a:p>
            <a:pPr marL="0" indent="0">
              <a:buNone/>
            </a:pPr>
            <a:endParaRPr lang="en-US" altLang="ja-JP" dirty="0"/>
          </a:p>
          <a:p>
            <a:pPr marL="0" indent="0">
              <a:buNone/>
            </a:pPr>
            <a:endParaRPr lang="en-US" altLang="ja-JP" dirty="0" smtClean="0"/>
          </a:p>
        </p:txBody>
      </p:sp>
      <p:sp>
        <p:nvSpPr>
          <p:cNvPr id="12" name="スライド番号プレースホルダー 11"/>
          <p:cNvSpPr>
            <a:spLocks noGrp="1"/>
          </p:cNvSpPr>
          <p:nvPr>
            <p:ph type="sldNum" sz="quarter" idx="12"/>
          </p:nvPr>
        </p:nvSpPr>
        <p:spPr/>
        <p:txBody>
          <a:bodyPr/>
          <a:lstStyle/>
          <a:p>
            <a:fld id="{F46A3120-87D5-48FE-95FF-B9D32DB3470B}" type="slidenum">
              <a:rPr kumimoji="1" lang="ja-JP" altLang="en-US" smtClean="0"/>
              <a:t>31</a:t>
            </a:fld>
            <a:endParaRPr kumimoji="1" lang="ja-JP" altLang="en-US"/>
          </a:p>
        </p:txBody>
      </p:sp>
      <p:grpSp>
        <p:nvGrpSpPr>
          <p:cNvPr id="15" name="グループ化 14"/>
          <p:cNvGrpSpPr/>
          <p:nvPr/>
        </p:nvGrpSpPr>
        <p:grpSpPr>
          <a:xfrm>
            <a:off x="178897" y="2759951"/>
            <a:ext cx="11920923" cy="1129470"/>
            <a:chOff x="135538" y="2503357"/>
            <a:chExt cx="11920923" cy="1963712"/>
          </a:xfrm>
        </p:grpSpPr>
        <p:grpSp>
          <p:nvGrpSpPr>
            <p:cNvPr id="8" name="グループ化 7"/>
            <p:cNvGrpSpPr/>
            <p:nvPr/>
          </p:nvGrpSpPr>
          <p:grpSpPr>
            <a:xfrm>
              <a:off x="135538" y="2503357"/>
              <a:ext cx="11920923" cy="1963712"/>
              <a:chOff x="-269823" y="2638269"/>
              <a:chExt cx="11920923" cy="1963712"/>
            </a:xfrm>
          </p:grpSpPr>
          <p:sp>
            <p:nvSpPr>
              <p:cNvPr id="4" name="ホームベース 3"/>
              <p:cNvSpPr/>
              <p:nvPr/>
            </p:nvSpPr>
            <p:spPr>
              <a:xfrm>
                <a:off x="-269823" y="2638269"/>
                <a:ext cx="2878113" cy="1963712"/>
              </a:xfrm>
              <a:prstGeom prst="homePlate">
                <a:avLst/>
              </a:prstGeom>
              <a:solidFill>
                <a:srgbClr val="FFCFCF"/>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500" b="1" dirty="0" smtClean="0">
                    <a:solidFill>
                      <a:schemeClr val="tx1"/>
                    </a:solidFill>
                  </a:rPr>
                  <a:t>認知的</a:t>
                </a:r>
                <a:endParaRPr kumimoji="1" lang="en-US" altLang="ja-JP" sz="2500" b="1" dirty="0" smtClean="0">
                  <a:solidFill>
                    <a:schemeClr val="tx1"/>
                  </a:solidFill>
                </a:endParaRPr>
              </a:p>
              <a:p>
                <a:pPr algn="ctr"/>
                <a:r>
                  <a:rPr kumimoji="1" lang="ja-JP" altLang="en-US" sz="2500" b="1" dirty="0" smtClean="0">
                    <a:solidFill>
                      <a:schemeClr val="tx1"/>
                    </a:solidFill>
                  </a:rPr>
                  <a:t>ロイヤルティ</a:t>
                </a:r>
                <a:endParaRPr kumimoji="1" lang="ja-JP" altLang="en-US" sz="2500" b="1" dirty="0">
                  <a:solidFill>
                    <a:schemeClr val="tx1"/>
                  </a:solidFill>
                </a:endParaRPr>
              </a:p>
            </p:txBody>
          </p:sp>
          <p:sp>
            <p:nvSpPr>
              <p:cNvPr id="5" name="山形 4"/>
              <p:cNvSpPr/>
              <p:nvPr/>
            </p:nvSpPr>
            <p:spPr>
              <a:xfrm>
                <a:off x="1762598" y="2638269"/>
                <a:ext cx="3842479" cy="1963712"/>
              </a:xfrm>
              <a:prstGeom prst="chevron">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500" b="1" dirty="0" smtClean="0">
                    <a:solidFill>
                      <a:schemeClr val="bg1">
                        <a:lumMod val="75000"/>
                      </a:schemeClr>
                    </a:solidFill>
                  </a:rPr>
                  <a:t>感情的</a:t>
                </a:r>
                <a:endParaRPr kumimoji="1" lang="en-US" altLang="ja-JP" sz="2500" b="1" dirty="0" smtClean="0">
                  <a:solidFill>
                    <a:schemeClr val="bg1">
                      <a:lumMod val="75000"/>
                    </a:schemeClr>
                  </a:solidFill>
                </a:endParaRPr>
              </a:p>
              <a:p>
                <a:pPr algn="ctr"/>
                <a:r>
                  <a:rPr kumimoji="1" lang="ja-JP" altLang="en-US" sz="2500" b="1" dirty="0" smtClean="0">
                    <a:solidFill>
                      <a:schemeClr val="bg1">
                        <a:lumMod val="75000"/>
                      </a:schemeClr>
                    </a:solidFill>
                  </a:rPr>
                  <a:t>ロイヤルティ</a:t>
                </a:r>
                <a:endParaRPr kumimoji="1" lang="ja-JP" altLang="en-US" sz="2500" b="1" dirty="0">
                  <a:solidFill>
                    <a:schemeClr val="bg1">
                      <a:lumMod val="75000"/>
                    </a:schemeClr>
                  </a:solidFill>
                </a:endParaRPr>
              </a:p>
            </p:txBody>
          </p:sp>
          <p:sp>
            <p:nvSpPr>
              <p:cNvPr id="6" name="山形 5"/>
              <p:cNvSpPr/>
              <p:nvPr/>
            </p:nvSpPr>
            <p:spPr>
              <a:xfrm>
                <a:off x="7808621" y="2638269"/>
                <a:ext cx="3842479" cy="1963712"/>
              </a:xfrm>
              <a:prstGeom prst="chevron">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500" b="1" dirty="0" smtClean="0">
                    <a:solidFill>
                      <a:schemeClr val="bg1">
                        <a:lumMod val="75000"/>
                      </a:schemeClr>
                    </a:solidFill>
                  </a:rPr>
                  <a:t>行動</a:t>
                </a:r>
                <a:r>
                  <a:rPr kumimoji="1" lang="ja-JP" altLang="en-US" sz="2500" b="1" dirty="0" smtClean="0">
                    <a:solidFill>
                      <a:schemeClr val="bg1">
                        <a:lumMod val="75000"/>
                      </a:schemeClr>
                    </a:solidFill>
                  </a:rPr>
                  <a:t>的</a:t>
                </a:r>
                <a:endParaRPr kumimoji="1" lang="en-US" altLang="ja-JP" sz="2500" b="1" dirty="0" smtClean="0">
                  <a:solidFill>
                    <a:schemeClr val="bg1">
                      <a:lumMod val="75000"/>
                    </a:schemeClr>
                  </a:solidFill>
                </a:endParaRPr>
              </a:p>
              <a:p>
                <a:pPr algn="ctr"/>
                <a:r>
                  <a:rPr kumimoji="1" lang="ja-JP" altLang="en-US" sz="2500" b="1" dirty="0" smtClean="0">
                    <a:solidFill>
                      <a:schemeClr val="bg1">
                        <a:lumMod val="75000"/>
                      </a:schemeClr>
                    </a:solidFill>
                  </a:rPr>
                  <a:t>ロイヤルティ</a:t>
                </a:r>
                <a:endParaRPr kumimoji="1" lang="ja-JP" altLang="en-US" sz="2500" b="1" dirty="0">
                  <a:solidFill>
                    <a:schemeClr val="bg1">
                      <a:lumMod val="75000"/>
                    </a:schemeClr>
                  </a:solidFill>
                </a:endParaRPr>
              </a:p>
            </p:txBody>
          </p:sp>
          <p:sp>
            <p:nvSpPr>
              <p:cNvPr id="7" name="山形 6"/>
              <p:cNvSpPr/>
              <p:nvPr/>
            </p:nvSpPr>
            <p:spPr>
              <a:xfrm>
                <a:off x="4805591" y="2638269"/>
                <a:ext cx="3842479" cy="1963712"/>
              </a:xfrm>
              <a:prstGeom prst="chevron">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500" b="1" dirty="0">
                    <a:solidFill>
                      <a:schemeClr val="bg1">
                        <a:lumMod val="75000"/>
                      </a:schemeClr>
                    </a:solidFill>
                  </a:rPr>
                  <a:t>意欲</a:t>
                </a:r>
                <a:r>
                  <a:rPr kumimoji="1" lang="ja-JP" altLang="en-US" sz="2500" b="1" dirty="0" smtClean="0">
                    <a:solidFill>
                      <a:schemeClr val="bg1">
                        <a:lumMod val="75000"/>
                      </a:schemeClr>
                    </a:solidFill>
                  </a:rPr>
                  <a:t>的</a:t>
                </a:r>
                <a:endParaRPr kumimoji="1" lang="en-US" altLang="ja-JP" sz="2500" b="1" dirty="0" smtClean="0">
                  <a:solidFill>
                    <a:schemeClr val="bg1">
                      <a:lumMod val="75000"/>
                    </a:schemeClr>
                  </a:solidFill>
                </a:endParaRPr>
              </a:p>
              <a:p>
                <a:pPr algn="ctr"/>
                <a:r>
                  <a:rPr kumimoji="1" lang="ja-JP" altLang="en-US" sz="2500" b="1" dirty="0" smtClean="0">
                    <a:solidFill>
                      <a:schemeClr val="bg1">
                        <a:lumMod val="75000"/>
                      </a:schemeClr>
                    </a:solidFill>
                  </a:rPr>
                  <a:t>ロイヤルティ</a:t>
                </a:r>
                <a:endParaRPr kumimoji="1" lang="ja-JP" altLang="en-US" sz="2500" b="1" dirty="0">
                  <a:solidFill>
                    <a:schemeClr val="bg1">
                      <a:lumMod val="75000"/>
                    </a:schemeClr>
                  </a:solidFill>
                </a:endParaRPr>
              </a:p>
            </p:txBody>
          </p:sp>
        </p:grpSp>
        <p:sp>
          <p:nvSpPr>
            <p:cNvPr id="13" name="山形 12"/>
            <p:cNvSpPr/>
            <p:nvPr/>
          </p:nvSpPr>
          <p:spPr>
            <a:xfrm>
              <a:off x="2472744" y="2640168"/>
              <a:ext cx="9362941" cy="1671965"/>
            </a:xfrm>
            <a:prstGeom prst="chevron">
              <a:avLst/>
            </a:prstGeom>
            <a:solidFill>
              <a:schemeClr val="bg1"/>
            </a:solidFill>
            <a:ln w="571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rPr>
                <a:t>コンテンツを見て好ましいと感じ満足した状態</a:t>
              </a:r>
              <a:endParaRPr kumimoji="1" lang="en-US" altLang="ja-JP" b="1" dirty="0" smtClean="0">
                <a:solidFill>
                  <a:schemeClr val="tx1"/>
                </a:solidFill>
              </a:endParaRPr>
            </a:p>
          </p:txBody>
        </p:sp>
      </p:grpSp>
      <p:sp>
        <p:nvSpPr>
          <p:cNvPr id="17" name="角丸四角形 16"/>
          <p:cNvSpPr/>
          <p:nvPr/>
        </p:nvSpPr>
        <p:spPr>
          <a:xfrm>
            <a:off x="3817876" y="1051617"/>
            <a:ext cx="3861086" cy="562615"/>
          </a:xfrm>
          <a:prstGeom prst="roundRect">
            <a:avLst/>
          </a:prstGeom>
          <a:solidFill>
            <a:srgbClr val="E28E9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2"/>
                </a:solidFill>
              </a:rPr>
              <a:t>コンテンツマーケティングにおいて</a:t>
            </a:r>
            <a:endParaRPr kumimoji="1" lang="ja-JP" altLang="en-US" b="1" dirty="0">
              <a:solidFill>
                <a:schemeClr val="tx2"/>
              </a:solidFill>
            </a:endParaRPr>
          </a:p>
        </p:txBody>
      </p:sp>
    </p:spTree>
    <p:extLst>
      <p:ext uri="{BB962C8B-B14F-4D97-AF65-F5344CB8AC3E}">
        <p14:creationId xmlns:p14="http://schemas.microsoft.com/office/powerpoint/2010/main" val="404191400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恩蔵 </a:t>
            </a:r>
            <a:r>
              <a:rPr lang="en-US" altLang="ja-JP" dirty="0" smtClean="0"/>
              <a:t>(1995)</a:t>
            </a:r>
            <a:r>
              <a:rPr lang="ja-JP" altLang="en-US" dirty="0" smtClean="0"/>
              <a:t>　ブランド・ロイヤルティの定義</a:t>
            </a:r>
            <a:endParaRPr lang="en-US" altLang="ja-JP" dirty="0" smtClean="0"/>
          </a:p>
          <a:p>
            <a:r>
              <a:rPr kumimoji="1" lang="ja-JP" altLang="en-US" dirty="0" smtClean="0"/>
              <a:t>ある</a:t>
            </a:r>
            <a:r>
              <a:rPr kumimoji="1" lang="ja-JP" altLang="en-US" dirty="0"/>
              <a:t>特定</a:t>
            </a:r>
            <a:r>
              <a:rPr kumimoji="1" lang="ja-JP" altLang="en-US" dirty="0" smtClean="0"/>
              <a:t>のブランドに対する、過去の利用や経験に基づく好ましい態度（コミットメント）であり、そのブランドを反復的に購買する</a:t>
            </a:r>
            <a:endParaRPr kumimoji="1" lang="en-US" altLang="ja-JP" dirty="0" smtClean="0"/>
          </a:p>
          <a:p>
            <a:endParaRPr kumimoji="1" lang="en-US" altLang="ja-JP" dirty="0" smtClean="0"/>
          </a:p>
          <a:p>
            <a:endParaRPr lang="en-US" altLang="ja-JP" dirty="0"/>
          </a:p>
          <a:p>
            <a:endParaRPr kumimoji="1" lang="en-US" altLang="ja-JP" dirty="0" smtClean="0"/>
          </a:p>
          <a:p>
            <a:r>
              <a:rPr lang="ja-JP" altLang="en-US" dirty="0" smtClean="0"/>
              <a:t>ある企業のコンテンツに対する、</a:t>
            </a:r>
            <a:r>
              <a:rPr lang="ja-JP" altLang="en-US" dirty="0"/>
              <a:t>過去</a:t>
            </a:r>
            <a:r>
              <a:rPr lang="ja-JP" altLang="en-US" dirty="0" smtClean="0"/>
              <a:t>の</a:t>
            </a:r>
            <a:r>
              <a:rPr lang="ja-JP" altLang="en-US" dirty="0"/>
              <a:t>閲覧</a:t>
            </a:r>
            <a:r>
              <a:rPr lang="ja-JP" altLang="en-US" dirty="0" smtClean="0"/>
              <a:t>や</a:t>
            </a:r>
            <a:r>
              <a:rPr lang="ja-JP" altLang="en-US" dirty="0"/>
              <a:t>経験に基づく好ましい態度（コミットメント）であり、</a:t>
            </a:r>
            <a:r>
              <a:rPr lang="ja-JP" altLang="en-US" dirty="0" smtClean="0"/>
              <a:t>そのコンテンツを</a:t>
            </a:r>
            <a:r>
              <a:rPr lang="ja-JP" altLang="en-US" dirty="0"/>
              <a:t>反復的</a:t>
            </a:r>
            <a:r>
              <a:rPr lang="ja-JP" altLang="en-US" dirty="0" smtClean="0"/>
              <a:t>に</a:t>
            </a:r>
            <a:r>
              <a:rPr lang="ja-JP" altLang="en-US" dirty="0"/>
              <a:t>閲覧</a:t>
            </a:r>
            <a:r>
              <a:rPr lang="ja-JP" altLang="en-US" dirty="0" smtClean="0"/>
              <a:t>する</a:t>
            </a:r>
            <a:endParaRPr lang="en-US" altLang="ja-JP" dirty="0"/>
          </a:p>
          <a:p>
            <a:endParaRPr lang="en-US" altLang="ja-JP"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32</a:t>
            </a:fld>
            <a:endParaRPr kumimoji="1" lang="ja-JP" altLang="en-US"/>
          </a:p>
        </p:txBody>
      </p:sp>
      <p:sp>
        <p:nvSpPr>
          <p:cNvPr id="5" name="下矢印 4"/>
          <p:cNvSpPr/>
          <p:nvPr/>
        </p:nvSpPr>
        <p:spPr>
          <a:xfrm>
            <a:off x="5228822" y="3056374"/>
            <a:ext cx="746975" cy="4981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1245387" y="3683192"/>
            <a:ext cx="3861086" cy="562615"/>
          </a:xfrm>
          <a:prstGeom prst="roundRect">
            <a:avLst/>
          </a:prstGeom>
          <a:solidFill>
            <a:srgbClr val="E28E9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2"/>
                </a:solidFill>
              </a:rPr>
              <a:t>コンテンツマーケティングにおいて</a:t>
            </a:r>
            <a:endParaRPr kumimoji="1" lang="ja-JP" altLang="en-US" b="1" dirty="0">
              <a:solidFill>
                <a:schemeClr val="tx2"/>
              </a:solidFill>
            </a:endParaRPr>
          </a:p>
        </p:txBody>
      </p:sp>
    </p:spTree>
    <p:extLst>
      <p:ext uri="{BB962C8B-B14F-4D97-AF65-F5344CB8AC3E}">
        <p14:creationId xmlns:p14="http://schemas.microsoft.com/office/powerpoint/2010/main" val="23562440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solidFill>
                  <a:schemeClr val="tx1"/>
                </a:solidFill>
              </a:rPr>
              <a:t>問題意識</a:t>
            </a:r>
            <a:endParaRPr kumimoji="1" lang="ja-JP" altLang="en-US" dirty="0">
              <a:solidFill>
                <a:schemeClr val="tx1"/>
              </a:solidFill>
            </a:endParaRPr>
          </a:p>
        </p:txBody>
      </p:sp>
      <p:sp>
        <p:nvSpPr>
          <p:cNvPr id="3" name="コンテンツ プレースホルダー 2"/>
          <p:cNvSpPr>
            <a:spLocks noGrp="1"/>
          </p:cNvSpPr>
          <p:nvPr>
            <p:ph idx="1"/>
          </p:nvPr>
        </p:nvSpPr>
        <p:spPr>
          <a:xfrm>
            <a:off x="2203857" y="1819091"/>
            <a:ext cx="7688687" cy="4023360"/>
          </a:xfrm>
        </p:spPr>
        <p:txBody>
          <a:bodyPr>
            <a:normAutofit/>
          </a:bodyPr>
          <a:lstStyle/>
          <a:p>
            <a:pPr>
              <a:buFont typeface="Wingdings" panose="05000000000000000000" pitchFamily="2" charset="2"/>
              <a:buChar char="u"/>
            </a:pPr>
            <a:endParaRPr kumimoji="1" lang="en-US" altLang="ja-JP" sz="2200" dirty="0" smtClean="0"/>
          </a:p>
          <a:p>
            <a:pPr>
              <a:buFont typeface="Wingdings" panose="05000000000000000000" pitchFamily="2" charset="2"/>
              <a:buChar char="u"/>
            </a:pPr>
            <a:endParaRPr lang="en-US" altLang="ja-JP" sz="2200" dirty="0"/>
          </a:p>
          <a:p>
            <a:pPr>
              <a:buFont typeface="Wingdings" panose="05000000000000000000" pitchFamily="2" charset="2"/>
              <a:buChar char="u"/>
            </a:pPr>
            <a:endParaRPr kumimoji="1" lang="en-US" altLang="ja-JP" sz="2200" dirty="0"/>
          </a:p>
          <a:p>
            <a:pPr marL="0" indent="0">
              <a:buNone/>
            </a:pPr>
            <a:endParaRPr lang="en-US" altLang="ja-JP" sz="2400" dirty="0" smtClean="0"/>
          </a:p>
          <a:p>
            <a:pPr>
              <a:buFont typeface="Wingdings" panose="05000000000000000000" pitchFamily="2" charset="2"/>
              <a:buChar char="u"/>
            </a:pPr>
            <a:r>
              <a:rPr lang="ja-JP" altLang="en-US" sz="2400" dirty="0" smtClean="0"/>
              <a:t>コンテンツをみてその企業</a:t>
            </a:r>
            <a:r>
              <a:rPr lang="ja-JP" altLang="en-US" sz="2400" dirty="0"/>
              <a:t>を好まし</a:t>
            </a:r>
            <a:r>
              <a:rPr lang="ja-JP" altLang="en-US" sz="2400" dirty="0" smtClean="0"/>
              <a:t>いと</a:t>
            </a:r>
            <a:r>
              <a:rPr lang="ja-JP" altLang="en-US" sz="2400" dirty="0"/>
              <a:t>認知</a:t>
            </a:r>
            <a:r>
              <a:rPr lang="ja-JP" altLang="en-US" sz="2400" dirty="0" smtClean="0"/>
              <a:t>している状態</a:t>
            </a:r>
            <a:endParaRPr lang="en-US" altLang="ja-JP" sz="2400" dirty="0"/>
          </a:p>
          <a:p>
            <a:pPr>
              <a:buFont typeface="Wingdings" panose="05000000000000000000" pitchFamily="2" charset="2"/>
              <a:buChar char="u"/>
            </a:pPr>
            <a:r>
              <a:rPr lang="ja-JP" altLang="en-US" sz="2400" dirty="0" smtClean="0"/>
              <a:t>コンテンツの内容</a:t>
            </a:r>
            <a:r>
              <a:rPr lang="ja-JP" altLang="en-US" sz="2400" dirty="0"/>
              <a:t>に満足</a:t>
            </a:r>
            <a:r>
              <a:rPr lang="ja-JP" altLang="en-US" sz="2400" dirty="0" smtClean="0"/>
              <a:t>している状態</a:t>
            </a:r>
            <a:endParaRPr lang="en-US" altLang="ja-JP" sz="2400" dirty="0"/>
          </a:p>
          <a:p>
            <a:pPr>
              <a:buFont typeface="Wingdings" panose="05000000000000000000" pitchFamily="2" charset="2"/>
              <a:buChar char="u"/>
            </a:pPr>
            <a:r>
              <a:rPr lang="ja-JP" altLang="en-US" sz="2400" dirty="0" smtClean="0"/>
              <a:t>コンテンツを</a:t>
            </a:r>
            <a:r>
              <a:rPr kumimoji="1" lang="ja-JP" altLang="en-US" sz="2400" dirty="0" smtClean="0"/>
              <a:t>反復的に閲覧する状態</a:t>
            </a:r>
            <a:endParaRPr kumimoji="1" lang="en-US" altLang="ja-JP" sz="2400" dirty="0" smtClean="0"/>
          </a:p>
        </p:txBody>
      </p:sp>
      <p:sp>
        <p:nvSpPr>
          <p:cNvPr id="5" name="スライド番号プレースホルダー 4"/>
          <p:cNvSpPr>
            <a:spLocks noGrp="1"/>
          </p:cNvSpPr>
          <p:nvPr>
            <p:ph type="sldNum" sz="quarter" idx="12"/>
          </p:nvPr>
        </p:nvSpPr>
        <p:spPr/>
        <p:txBody>
          <a:bodyPr/>
          <a:lstStyle/>
          <a:p>
            <a:fld id="{F46A3120-87D5-48FE-95FF-B9D32DB3470B}" type="slidenum">
              <a:rPr kumimoji="1" lang="ja-JP" altLang="en-US" smtClean="0"/>
              <a:t>33</a:t>
            </a:fld>
            <a:endParaRPr kumimoji="1" lang="ja-JP" altLang="en-US"/>
          </a:p>
        </p:txBody>
      </p:sp>
      <p:sp>
        <p:nvSpPr>
          <p:cNvPr id="7" name="上リボン 6"/>
          <p:cNvSpPr/>
          <p:nvPr/>
        </p:nvSpPr>
        <p:spPr>
          <a:xfrm>
            <a:off x="1539932" y="2000683"/>
            <a:ext cx="9016538" cy="1090247"/>
          </a:xfrm>
          <a:prstGeom prst="ribbon2">
            <a:avLst>
              <a:gd name="adj1" fmla="val 16667"/>
              <a:gd name="adj2" fmla="val 75000"/>
            </a:avLst>
          </a:prstGeom>
          <a:solidFill>
            <a:srgbClr val="4A66AC">
              <a:alpha val="3098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solidFill>
                  <a:schemeClr val="accent3">
                    <a:lumMod val="50000"/>
                  </a:schemeClr>
                </a:solidFill>
              </a:rPr>
              <a:t>コンテンツマーケティングにおける</a:t>
            </a:r>
            <a:endParaRPr lang="en-US" altLang="ja-JP" sz="3200" dirty="0" smtClean="0">
              <a:solidFill>
                <a:schemeClr val="accent3">
                  <a:lumMod val="50000"/>
                </a:schemeClr>
              </a:solidFill>
            </a:endParaRPr>
          </a:p>
          <a:p>
            <a:pPr algn="ctr"/>
            <a:r>
              <a:rPr lang="ja-JP" altLang="en-US" sz="3200" dirty="0" smtClean="0">
                <a:solidFill>
                  <a:schemeClr val="accent3">
                    <a:lumMod val="50000"/>
                  </a:schemeClr>
                </a:solidFill>
              </a:rPr>
              <a:t>顧客ロイヤルティ</a:t>
            </a:r>
            <a:endParaRPr lang="en-US" altLang="ja-JP" sz="3200" dirty="0">
              <a:solidFill>
                <a:schemeClr val="accent3">
                  <a:lumMod val="50000"/>
                </a:schemeClr>
              </a:solidFill>
            </a:endParaRPr>
          </a:p>
        </p:txBody>
      </p:sp>
    </p:spTree>
    <p:extLst>
      <p:ext uri="{BB962C8B-B14F-4D97-AF65-F5344CB8AC3E}">
        <p14:creationId xmlns:p14="http://schemas.microsoft.com/office/powerpoint/2010/main" val="192546746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34</a:t>
            </a:fld>
            <a:endParaRPr kumimoji="1" lang="ja-JP" altLang="en-US"/>
          </a:p>
        </p:txBody>
      </p:sp>
      <p:sp>
        <p:nvSpPr>
          <p:cNvPr id="6" name="フローチャート: 結合子 5"/>
          <p:cNvSpPr/>
          <p:nvPr/>
        </p:nvSpPr>
        <p:spPr>
          <a:xfrm>
            <a:off x="1271144" y="2614602"/>
            <a:ext cx="9710671" cy="2485623"/>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smtClean="0"/>
              <a:t>先行研究より、</a:t>
            </a:r>
            <a:endParaRPr lang="en-US" altLang="ja-JP" sz="2800" dirty="0" smtClean="0"/>
          </a:p>
          <a:p>
            <a:r>
              <a:rPr lang="ja-JP" altLang="en-US" sz="2800" dirty="0" smtClean="0"/>
              <a:t>顧客</a:t>
            </a:r>
            <a:r>
              <a:rPr lang="ja-JP" altLang="en-US" sz="2800" dirty="0"/>
              <a:t>ロイヤルティを構成する要素</a:t>
            </a:r>
            <a:r>
              <a:rPr lang="ja-JP" altLang="en-US" sz="2800" dirty="0" smtClean="0"/>
              <a:t>を見て</a:t>
            </a:r>
            <a:r>
              <a:rPr lang="ja-JP" altLang="en-US" sz="2800" dirty="0"/>
              <a:t>いく</a:t>
            </a:r>
          </a:p>
        </p:txBody>
      </p:sp>
    </p:spTree>
    <p:extLst>
      <p:ext uri="{BB962C8B-B14F-4D97-AF65-F5344CB8AC3E}">
        <p14:creationId xmlns:p14="http://schemas.microsoft.com/office/powerpoint/2010/main" val="255522733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Dick</a:t>
            </a:r>
            <a:r>
              <a:rPr lang="ja-JP" altLang="en-US" dirty="0"/>
              <a:t> </a:t>
            </a:r>
            <a:r>
              <a:rPr lang="en-US" altLang="ja-JP" dirty="0" smtClean="0"/>
              <a:t>and </a:t>
            </a:r>
            <a:r>
              <a:rPr lang="en-US" altLang="ja-JP" dirty="0" err="1" smtClean="0"/>
              <a:t>Basu</a:t>
            </a:r>
            <a:r>
              <a:rPr lang="en-US" altLang="ja-JP" dirty="0" smtClean="0"/>
              <a:t> (1994)</a:t>
            </a:r>
            <a:r>
              <a:rPr lang="ja-JP" altLang="en-US" dirty="0" smtClean="0"/>
              <a:t>　顧客ロイヤルティの枠組み</a:t>
            </a:r>
            <a:endParaRPr lang="en-US" altLang="ja-JP" dirty="0" smtClean="0"/>
          </a:p>
          <a:p>
            <a:pPr marL="0" indent="0">
              <a:buNone/>
            </a:pP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35</a:t>
            </a:fld>
            <a:endParaRPr kumimoji="1" lang="ja-JP" altLang="en-US"/>
          </a:p>
        </p:txBody>
      </p:sp>
      <p:sp>
        <p:nvSpPr>
          <p:cNvPr id="5" name="角丸四角形 4"/>
          <p:cNvSpPr/>
          <p:nvPr/>
        </p:nvSpPr>
        <p:spPr>
          <a:xfrm>
            <a:off x="1280160" y="2267712"/>
            <a:ext cx="4389120" cy="1267968"/>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solidFill>
                  <a:schemeClr val="tx2"/>
                </a:solidFill>
              </a:rPr>
              <a:t>認知的側面</a:t>
            </a:r>
            <a:endParaRPr kumimoji="1" lang="en-US" altLang="ja-JP" sz="2000" b="1" dirty="0" smtClean="0">
              <a:solidFill>
                <a:schemeClr val="tx2"/>
              </a:solidFill>
            </a:endParaRPr>
          </a:p>
          <a:p>
            <a:pPr algn="ctr"/>
            <a:r>
              <a:rPr lang="ja-JP" altLang="en-US" dirty="0">
                <a:solidFill>
                  <a:schemeClr val="tx2"/>
                </a:solidFill>
              </a:rPr>
              <a:t>アクセス</a:t>
            </a:r>
            <a:r>
              <a:rPr lang="ja-JP" altLang="en-US" dirty="0" smtClean="0">
                <a:solidFill>
                  <a:schemeClr val="tx2"/>
                </a:solidFill>
              </a:rPr>
              <a:t>しやすさ、信頼性、</a:t>
            </a:r>
            <a:endParaRPr lang="en-US" altLang="ja-JP" dirty="0" smtClean="0">
              <a:solidFill>
                <a:schemeClr val="tx2"/>
              </a:solidFill>
            </a:endParaRPr>
          </a:p>
          <a:p>
            <a:pPr algn="ctr"/>
            <a:r>
              <a:rPr lang="ja-JP" altLang="en-US" dirty="0" smtClean="0">
                <a:solidFill>
                  <a:schemeClr val="tx2"/>
                </a:solidFill>
              </a:rPr>
              <a:t>重要な中心的属性、属性の明確さ</a:t>
            </a:r>
            <a:endParaRPr lang="en-US" altLang="ja-JP" dirty="0" smtClean="0">
              <a:solidFill>
                <a:schemeClr val="tx2"/>
              </a:solidFill>
            </a:endParaRPr>
          </a:p>
        </p:txBody>
      </p:sp>
      <p:sp>
        <p:nvSpPr>
          <p:cNvPr id="6" name="角丸四角形 5"/>
          <p:cNvSpPr/>
          <p:nvPr/>
        </p:nvSpPr>
        <p:spPr>
          <a:xfrm>
            <a:off x="1280160" y="5020396"/>
            <a:ext cx="4389120" cy="1267968"/>
          </a:xfrm>
          <a:prstGeom prst="roundRect">
            <a:avLst/>
          </a:prstGeom>
          <a:solidFill>
            <a:srgbClr val="FFB7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b="1" dirty="0">
                <a:solidFill>
                  <a:schemeClr val="tx2"/>
                </a:solidFill>
              </a:rPr>
              <a:t>動機</a:t>
            </a:r>
            <a:r>
              <a:rPr kumimoji="1" lang="ja-JP" altLang="en-US" sz="2000" b="1" dirty="0" smtClean="0">
                <a:solidFill>
                  <a:schemeClr val="tx2"/>
                </a:solidFill>
              </a:rPr>
              <a:t>的側面</a:t>
            </a:r>
          </a:p>
          <a:p>
            <a:pPr algn="ctr"/>
            <a:r>
              <a:rPr lang="ja-JP" altLang="en-US" dirty="0" smtClean="0">
                <a:solidFill>
                  <a:schemeClr val="tx2"/>
                </a:solidFill>
              </a:rPr>
              <a:t>スイッチングコスト、サンクコスト、</a:t>
            </a:r>
            <a:endParaRPr lang="en-US" altLang="ja-JP" dirty="0" smtClean="0">
              <a:solidFill>
                <a:schemeClr val="tx2"/>
              </a:solidFill>
            </a:endParaRPr>
          </a:p>
          <a:p>
            <a:pPr algn="ctr"/>
            <a:r>
              <a:rPr lang="ja-JP" altLang="en-US" dirty="0" smtClean="0">
                <a:solidFill>
                  <a:schemeClr val="tx2"/>
                </a:solidFill>
              </a:rPr>
              <a:t>期待すること</a:t>
            </a:r>
            <a:endParaRPr lang="en-US" altLang="ja-JP" dirty="0" smtClean="0">
              <a:solidFill>
                <a:schemeClr val="tx2"/>
              </a:solidFill>
            </a:endParaRPr>
          </a:p>
        </p:txBody>
      </p:sp>
      <p:sp>
        <p:nvSpPr>
          <p:cNvPr id="7" name="角丸四角形 6"/>
          <p:cNvSpPr/>
          <p:nvPr/>
        </p:nvSpPr>
        <p:spPr>
          <a:xfrm>
            <a:off x="1280160" y="3644054"/>
            <a:ext cx="4389120" cy="1267968"/>
          </a:xfrm>
          <a:prstGeom prst="roundRect">
            <a:avLst/>
          </a:prstGeom>
          <a:solidFill>
            <a:srgbClr val="B5C1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b="1" dirty="0">
                <a:solidFill>
                  <a:schemeClr val="tx2"/>
                </a:solidFill>
              </a:rPr>
              <a:t>感情</a:t>
            </a:r>
            <a:r>
              <a:rPr kumimoji="1" lang="ja-JP" altLang="en-US" sz="2000" b="1" dirty="0" smtClean="0">
                <a:solidFill>
                  <a:schemeClr val="tx2"/>
                </a:solidFill>
              </a:rPr>
              <a:t>的側面</a:t>
            </a:r>
            <a:endParaRPr kumimoji="1" lang="en-US" altLang="ja-JP" sz="2000" b="1" dirty="0" smtClean="0">
              <a:solidFill>
                <a:schemeClr val="tx2"/>
              </a:solidFill>
            </a:endParaRPr>
          </a:p>
          <a:p>
            <a:pPr algn="ctr"/>
            <a:r>
              <a:rPr lang="ja-JP" altLang="en-US" dirty="0" smtClean="0">
                <a:solidFill>
                  <a:schemeClr val="tx2"/>
                </a:solidFill>
              </a:rPr>
              <a:t>感情、感覚的状況、ムード、</a:t>
            </a:r>
            <a:endParaRPr lang="en-US" altLang="ja-JP" dirty="0" smtClean="0">
              <a:solidFill>
                <a:schemeClr val="tx2"/>
              </a:solidFill>
            </a:endParaRPr>
          </a:p>
          <a:p>
            <a:pPr algn="ctr"/>
            <a:r>
              <a:rPr lang="ja-JP" altLang="en-US" dirty="0" smtClean="0">
                <a:solidFill>
                  <a:schemeClr val="tx2"/>
                </a:solidFill>
              </a:rPr>
              <a:t>これまで経験した感情、満足感</a:t>
            </a:r>
            <a:endParaRPr lang="en-US" altLang="ja-JP" dirty="0" smtClean="0">
              <a:solidFill>
                <a:schemeClr val="tx2"/>
              </a:solidFill>
            </a:endParaRPr>
          </a:p>
        </p:txBody>
      </p:sp>
      <p:cxnSp>
        <p:nvCxnSpPr>
          <p:cNvPr id="9" name="直線矢印コネクタ 8"/>
          <p:cNvCxnSpPr/>
          <p:nvPr/>
        </p:nvCxnSpPr>
        <p:spPr>
          <a:xfrm>
            <a:off x="5754624" y="2901696"/>
            <a:ext cx="1231392" cy="8290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直線矢印コネクタ 10"/>
          <p:cNvCxnSpPr/>
          <p:nvPr/>
        </p:nvCxnSpPr>
        <p:spPr>
          <a:xfrm>
            <a:off x="5754624" y="4278038"/>
            <a:ext cx="123139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flipV="1">
            <a:off x="5754624" y="4912022"/>
            <a:ext cx="1231392" cy="7423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角丸四角形 15"/>
          <p:cNvSpPr/>
          <p:nvPr/>
        </p:nvSpPr>
        <p:spPr>
          <a:xfrm>
            <a:off x="7229025" y="3395810"/>
            <a:ext cx="2646218" cy="17644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2000" b="1" dirty="0" smtClean="0"/>
              <a:t>顧客ロイヤルティ</a:t>
            </a:r>
            <a:endParaRPr kumimoji="1" lang="ja-JP" altLang="en-US" sz="2000" b="1" dirty="0"/>
          </a:p>
        </p:txBody>
      </p:sp>
      <p:sp>
        <p:nvSpPr>
          <p:cNvPr id="17" name="角丸四角形 16"/>
          <p:cNvSpPr/>
          <p:nvPr/>
        </p:nvSpPr>
        <p:spPr>
          <a:xfrm>
            <a:off x="7327391" y="3962400"/>
            <a:ext cx="1098113" cy="10579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相対的</a:t>
            </a:r>
            <a:endParaRPr kumimoji="1" lang="en-US" altLang="ja-JP" dirty="0" smtClean="0"/>
          </a:p>
          <a:p>
            <a:pPr algn="ctr"/>
            <a:r>
              <a:rPr kumimoji="1" lang="ja-JP" altLang="en-US" dirty="0" smtClean="0"/>
              <a:t>態度</a:t>
            </a:r>
            <a:endParaRPr kumimoji="1" lang="ja-JP" altLang="en-US" dirty="0"/>
          </a:p>
        </p:txBody>
      </p:sp>
      <p:sp>
        <p:nvSpPr>
          <p:cNvPr id="18" name="角丸四角形 17"/>
          <p:cNvSpPr/>
          <p:nvPr/>
        </p:nvSpPr>
        <p:spPr>
          <a:xfrm>
            <a:off x="8668513" y="3962400"/>
            <a:ext cx="1085088" cy="10579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t>繰り返し購買するひいき</a:t>
            </a:r>
            <a:endParaRPr kumimoji="1" lang="ja-JP" altLang="en-US" sz="1600" dirty="0"/>
          </a:p>
        </p:txBody>
      </p:sp>
      <p:cxnSp>
        <p:nvCxnSpPr>
          <p:cNvPr id="20" name="直線矢印コネクタ 19"/>
          <p:cNvCxnSpPr>
            <a:stCxn id="17" idx="3"/>
            <a:endCxn id="18" idx="1"/>
          </p:cNvCxnSpPr>
          <p:nvPr/>
        </p:nvCxnSpPr>
        <p:spPr>
          <a:xfrm>
            <a:off x="8425504" y="4491398"/>
            <a:ext cx="243009"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84659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3" name="コンテンツ プレースホルダー 2"/>
          <p:cNvSpPr>
            <a:spLocks noGrp="1"/>
          </p:cNvSpPr>
          <p:nvPr>
            <p:ph idx="1"/>
          </p:nvPr>
        </p:nvSpPr>
        <p:spPr/>
        <p:txBody>
          <a:bodyPr/>
          <a:lstStyle/>
          <a:p>
            <a:r>
              <a:rPr lang="en-US" altLang="ja-JP" dirty="0" smtClean="0"/>
              <a:t>Oliver</a:t>
            </a:r>
            <a:r>
              <a:rPr kumimoji="1" lang="ja-JP" altLang="en-US" dirty="0" smtClean="0"/>
              <a:t>（</a:t>
            </a:r>
            <a:r>
              <a:rPr lang="en-US" altLang="ja-JP" dirty="0" smtClean="0"/>
              <a:t>1999</a:t>
            </a:r>
            <a:r>
              <a:rPr kumimoji="1" lang="ja-JP" altLang="en-US" dirty="0" smtClean="0"/>
              <a:t>）　</a:t>
            </a:r>
            <a:endParaRPr kumimoji="1" lang="en-US" altLang="ja-JP" dirty="0" smtClean="0"/>
          </a:p>
          <a:p>
            <a:pPr>
              <a:buFont typeface="Wingdings" panose="05000000000000000000" pitchFamily="2" charset="2"/>
              <a:buChar char="u"/>
            </a:pPr>
            <a:r>
              <a:rPr kumimoji="1" lang="ja-JP" altLang="en-US" dirty="0" smtClean="0"/>
              <a:t>顧客満足</a:t>
            </a:r>
            <a:r>
              <a:rPr lang="ja-JP" altLang="en-US" dirty="0" smtClean="0"/>
              <a:t>は</a:t>
            </a:r>
            <a:r>
              <a:rPr kumimoji="1" lang="ja-JP" altLang="en-US" dirty="0" smtClean="0"/>
              <a:t>ロイヤルティの形成における重要な要素である。</a:t>
            </a:r>
            <a:endParaRPr kumimoji="1" lang="en-US" altLang="ja-JP" dirty="0" smtClean="0"/>
          </a:p>
          <a:p>
            <a:pPr>
              <a:buFont typeface="Wingdings" panose="05000000000000000000" pitchFamily="2" charset="2"/>
              <a:buChar char="u"/>
            </a:pPr>
            <a:r>
              <a:rPr lang="ja-JP" altLang="en-US" dirty="0"/>
              <a:t>顧客満足は製品、あるいはサービスが顧客の事前期待とニーズに応じているかどうかに関する評価である</a:t>
            </a:r>
            <a:endParaRPr lang="en-US" altLang="ja-JP" dirty="0"/>
          </a:p>
          <a:p>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36</a:t>
            </a:fld>
            <a:endParaRPr kumimoji="1" lang="ja-JP" altLang="en-US"/>
          </a:p>
        </p:txBody>
      </p:sp>
      <p:grpSp>
        <p:nvGrpSpPr>
          <p:cNvPr id="17" name="グループ化 16"/>
          <p:cNvGrpSpPr/>
          <p:nvPr/>
        </p:nvGrpSpPr>
        <p:grpSpPr>
          <a:xfrm>
            <a:off x="3370401" y="3651351"/>
            <a:ext cx="5512158" cy="1365161"/>
            <a:chOff x="3271232" y="2492253"/>
            <a:chExt cx="5512158" cy="1365161"/>
          </a:xfrm>
          <a:solidFill>
            <a:srgbClr val="92D050"/>
          </a:solidFill>
        </p:grpSpPr>
        <p:grpSp>
          <p:nvGrpSpPr>
            <p:cNvPr id="14" name="グループ化 13"/>
            <p:cNvGrpSpPr/>
            <p:nvPr/>
          </p:nvGrpSpPr>
          <p:grpSpPr>
            <a:xfrm>
              <a:off x="3271232" y="2492253"/>
              <a:ext cx="5512158" cy="1365161"/>
              <a:chOff x="1700011" y="2492253"/>
              <a:chExt cx="5512158" cy="1365161"/>
            </a:xfrm>
            <a:grpFill/>
          </p:grpSpPr>
          <p:sp>
            <p:nvSpPr>
              <p:cNvPr id="5" name="円/楕円 4"/>
              <p:cNvSpPr/>
              <p:nvPr/>
            </p:nvSpPr>
            <p:spPr>
              <a:xfrm>
                <a:off x="1700011" y="2492253"/>
                <a:ext cx="2253803" cy="1365161"/>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2"/>
                    </a:solidFill>
                  </a:rPr>
                  <a:t>顧客満足</a:t>
                </a:r>
                <a:endParaRPr kumimoji="1" lang="ja-JP" altLang="en-US" dirty="0">
                  <a:solidFill>
                    <a:schemeClr val="tx2"/>
                  </a:solidFill>
                </a:endParaRPr>
              </a:p>
            </p:txBody>
          </p:sp>
          <p:sp>
            <p:nvSpPr>
              <p:cNvPr id="10" name="円/楕円 9"/>
              <p:cNvSpPr/>
              <p:nvPr/>
            </p:nvSpPr>
            <p:spPr>
              <a:xfrm>
                <a:off x="4958366" y="2492253"/>
                <a:ext cx="2253803" cy="1365161"/>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2"/>
                    </a:solidFill>
                  </a:rPr>
                  <a:t>ロイヤルティ</a:t>
                </a:r>
                <a:endParaRPr kumimoji="1" lang="ja-JP" altLang="en-US" dirty="0">
                  <a:solidFill>
                    <a:schemeClr val="tx2"/>
                  </a:solidFill>
                </a:endParaRPr>
              </a:p>
            </p:txBody>
          </p:sp>
        </p:grpSp>
        <p:cxnSp>
          <p:nvCxnSpPr>
            <p:cNvPr id="16" name="直線矢印コネクタ 15"/>
            <p:cNvCxnSpPr>
              <a:stCxn id="5" idx="6"/>
              <a:endCxn id="10" idx="2"/>
            </p:cNvCxnSpPr>
            <p:nvPr/>
          </p:nvCxnSpPr>
          <p:spPr>
            <a:xfrm>
              <a:off x="5525035" y="3174834"/>
              <a:ext cx="1004552" cy="0"/>
            </a:xfrm>
            <a:prstGeom prst="straightConnector1">
              <a:avLst/>
            </a:prstGeom>
            <a:grpFill/>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4967472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3" name="コンテンツ プレースホルダー 2"/>
          <p:cNvSpPr>
            <a:spLocks noGrp="1"/>
          </p:cNvSpPr>
          <p:nvPr>
            <p:ph idx="1"/>
          </p:nvPr>
        </p:nvSpPr>
        <p:spPr/>
        <p:txBody>
          <a:bodyPr/>
          <a:lstStyle/>
          <a:p>
            <a:r>
              <a:rPr lang="en-US" altLang="ja-JP" dirty="0" smtClean="0"/>
              <a:t>Keller (1998) </a:t>
            </a:r>
          </a:p>
          <a:p>
            <a:r>
              <a:rPr lang="ja-JP" altLang="en-US" dirty="0" smtClean="0"/>
              <a:t>強くて</a:t>
            </a:r>
            <a:r>
              <a:rPr lang="ja-JP" altLang="en-US" dirty="0"/>
              <a:t>好ましくてユニークなブランド連想やカテゴリー類似点連想（カテゴリーにふさわしく信頼できる製品だと消費者が認めること）を踏まえていくことで肯定的で親近感のある反応（態度）を強め、レゾナンス（同調していると感じる程度）といったロイヤルティが形成される</a:t>
            </a:r>
          </a:p>
          <a:p>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37</a:t>
            </a:fld>
            <a:endParaRPr kumimoji="1" lang="ja-JP" altLang="en-US"/>
          </a:p>
        </p:txBody>
      </p:sp>
      <p:grpSp>
        <p:nvGrpSpPr>
          <p:cNvPr id="26" name="グループ化 25"/>
          <p:cNvGrpSpPr/>
          <p:nvPr/>
        </p:nvGrpSpPr>
        <p:grpSpPr>
          <a:xfrm>
            <a:off x="2653358" y="3414139"/>
            <a:ext cx="6966516" cy="3255532"/>
            <a:chOff x="2500958" y="3292219"/>
            <a:chExt cx="6966516" cy="3255532"/>
          </a:xfrm>
        </p:grpSpPr>
        <p:sp>
          <p:nvSpPr>
            <p:cNvPr id="5" name="円/楕円 4"/>
            <p:cNvSpPr/>
            <p:nvPr/>
          </p:nvSpPr>
          <p:spPr>
            <a:xfrm>
              <a:off x="2500958" y="3292219"/>
              <a:ext cx="3086580" cy="1021080"/>
            </a:xfrm>
            <a:prstGeom prst="ellipse">
              <a:avLst/>
            </a:prstGeom>
            <a:solidFill>
              <a:srgbClr val="FFB7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2"/>
                  </a:solidFill>
                </a:rPr>
                <a:t>ブランド連想の</a:t>
              </a:r>
              <a:endParaRPr lang="en-US" altLang="ja-JP" dirty="0" smtClean="0">
                <a:solidFill>
                  <a:schemeClr val="tx2"/>
                </a:solidFill>
              </a:endParaRPr>
            </a:p>
            <a:p>
              <a:pPr algn="ctr"/>
              <a:r>
                <a:rPr lang="ja-JP" altLang="en-US" b="1" dirty="0" smtClean="0">
                  <a:solidFill>
                    <a:schemeClr val="tx2"/>
                  </a:solidFill>
                </a:rPr>
                <a:t>強さ</a:t>
              </a:r>
              <a:endParaRPr lang="en-US" altLang="ja-JP" b="1" dirty="0" smtClean="0">
                <a:solidFill>
                  <a:schemeClr val="tx2"/>
                </a:solidFill>
              </a:endParaRPr>
            </a:p>
          </p:txBody>
        </p:sp>
        <p:sp>
          <p:nvSpPr>
            <p:cNvPr id="6" name="円/楕円 5"/>
            <p:cNvSpPr/>
            <p:nvPr/>
          </p:nvSpPr>
          <p:spPr>
            <a:xfrm>
              <a:off x="2500958" y="4403877"/>
              <a:ext cx="3086580" cy="1052043"/>
            </a:xfrm>
            <a:prstGeom prst="ellipse">
              <a:avLst/>
            </a:prstGeom>
            <a:solidFill>
              <a:srgbClr val="FFB7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2"/>
                  </a:solidFill>
                </a:rPr>
                <a:t>ブランド連想の</a:t>
              </a:r>
              <a:endParaRPr lang="en-US" altLang="ja-JP" dirty="0" smtClean="0">
                <a:solidFill>
                  <a:schemeClr val="tx2"/>
                </a:solidFill>
              </a:endParaRPr>
            </a:p>
            <a:p>
              <a:pPr algn="ctr"/>
              <a:r>
                <a:rPr lang="ja-JP" altLang="en-US" b="1" dirty="0" smtClean="0">
                  <a:solidFill>
                    <a:schemeClr val="tx2"/>
                  </a:solidFill>
                </a:rPr>
                <a:t>好ましさ</a:t>
              </a:r>
              <a:endParaRPr lang="ja-JP" altLang="en-US" b="1" dirty="0">
                <a:solidFill>
                  <a:schemeClr val="tx2"/>
                </a:solidFill>
              </a:endParaRPr>
            </a:p>
          </p:txBody>
        </p:sp>
        <p:sp>
          <p:nvSpPr>
            <p:cNvPr id="7" name="円/楕円 6"/>
            <p:cNvSpPr/>
            <p:nvPr/>
          </p:nvSpPr>
          <p:spPr>
            <a:xfrm>
              <a:off x="2500958" y="5565427"/>
              <a:ext cx="3086580" cy="982324"/>
            </a:xfrm>
            <a:prstGeom prst="ellipse">
              <a:avLst/>
            </a:prstGeom>
            <a:solidFill>
              <a:srgbClr val="FFB7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2"/>
                  </a:solidFill>
                </a:rPr>
                <a:t>ブランド連想の</a:t>
              </a:r>
              <a:endParaRPr lang="en-US" altLang="ja-JP" dirty="0" smtClean="0">
                <a:solidFill>
                  <a:schemeClr val="tx2"/>
                </a:solidFill>
              </a:endParaRPr>
            </a:p>
            <a:p>
              <a:pPr algn="ctr"/>
              <a:r>
                <a:rPr kumimoji="1" lang="ja-JP" altLang="en-US" b="1" dirty="0">
                  <a:solidFill>
                    <a:schemeClr val="tx2"/>
                  </a:solidFill>
                </a:rPr>
                <a:t>ユニーク</a:t>
              </a:r>
              <a:r>
                <a:rPr kumimoji="1" lang="ja-JP" altLang="en-US" b="1" dirty="0" smtClean="0">
                  <a:solidFill>
                    <a:schemeClr val="tx2"/>
                  </a:solidFill>
                </a:rPr>
                <a:t>さ</a:t>
              </a:r>
              <a:endParaRPr kumimoji="1" lang="ja-JP" altLang="en-US" b="1" dirty="0">
                <a:solidFill>
                  <a:schemeClr val="tx2"/>
                </a:solidFill>
              </a:endParaRPr>
            </a:p>
          </p:txBody>
        </p:sp>
        <p:sp>
          <p:nvSpPr>
            <p:cNvPr id="8" name="角丸四角形 7"/>
            <p:cNvSpPr/>
            <p:nvPr/>
          </p:nvSpPr>
          <p:spPr>
            <a:xfrm>
              <a:off x="6821256" y="4403877"/>
              <a:ext cx="2646218" cy="9645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t>顧客ロイヤルティ</a:t>
              </a:r>
              <a:endParaRPr kumimoji="1" lang="ja-JP" altLang="en-US" sz="2000" b="1" dirty="0"/>
            </a:p>
          </p:txBody>
        </p:sp>
        <p:cxnSp>
          <p:nvCxnSpPr>
            <p:cNvPr id="10" name="直線矢印コネクタ 9"/>
            <p:cNvCxnSpPr>
              <a:stCxn id="5" idx="6"/>
            </p:cNvCxnSpPr>
            <p:nvPr/>
          </p:nvCxnSpPr>
          <p:spPr>
            <a:xfrm>
              <a:off x="5587538" y="3802759"/>
              <a:ext cx="1073039" cy="8875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a:stCxn id="6" idx="6"/>
            </p:cNvCxnSpPr>
            <p:nvPr/>
          </p:nvCxnSpPr>
          <p:spPr>
            <a:xfrm flipV="1">
              <a:off x="5587538" y="4903990"/>
              <a:ext cx="1073039" cy="259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a:stCxn id="7" idx="6"/>
            </p:cNvCxnSpPr>
            <p:nvPr/>
          </p:nvCxnSpPr>
          <p:spPr>
            <a:xfrm flipV="1">
              <a:off x="5587538" y="5143607"/>
              <a:ext cx="1073039" cy="9129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5074756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研究目的</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38</a:t>
            </a:fld>
            <a:endParaRPr kumimoji="1" lang="ja-JP" altLang="en-US"/>
          </a:p>
        </p:txBody>
      </p:sp>
      <p:sp>
        <p:nvSpPr>
          <p:cNvPr id="5" name="コンテンツ プレースホルダー 4"/>
          <p:cNvSpPr>
            <a:spLocks noGrp="1"/>
          </p:cNvSpPr>
          <p:nvPr>
            <p:ph idx="1"/>
          </p:nvPr>
        </p:nvSpPr>
        <p:spPr>
          <a:xfrm>
            <a:off x="1097280" y="2767670"/>
            <a:ext cx="10058400" cy="18687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t>コンテンツマーケティングにおいて顧客ロイヤルティを</a:t>
            </a:r>
            <a:endParaRPr lang="en-US" altLang="ja-JP" sz="3200" dirty="0" smtClean="0"/>
          </a:p>
          <a:p>
            <a:pPr algn="ctr"/>
            <a:r>
              <a:rPr lang="ja-JP" altLang="en-US" sz="3200" dirty="0" smtClean="0"/>
              <a:t>形成する要素を明らかにする</a:t>
            </a:r>
            <a:endParaRPr lang="ja-JP" altLang="en-US" sz="3200" dirty="0"/>
          </a:p>
        </p:txBody>
      </p:sp>
    </p:spTree>
    <p:extLst>
      <p:ext uri="{BB962C8B-B14F-4D97-AF65-F5344CB8AC3E}">
        <p14:creationId xmlns:p14="http://schemas.microsoft.com/office/powerpoint/2010/main" val="57797449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仮説導出①</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ja-JP" altLang="en-US" dirty="0" smtClean="0">
                <a:solidFill>
                  <a:schemeClr val="tx2"/>
                </a:solidFill>
              </a:rPr>
              <a:t>明治</a:t>
            </a:r>
            <a:r>
              <a:rPr lang="ja-JP" altLang="en-US" dirty="0">
                <a:solidFill>
                  <a:schemeClr val="tx2"/>
                </a:solidFill>
              </a:rPr>
              <a:t>はお菓子のイメージが強く製薬のイメージは弱いので、インフルエンザのコンテンツでは企業へのロイヤルティは構築できないのではないか</a:t>
            </a:r>
          </a:p>
          <a:p>
            <a:pPr marL="0" indent="0">
              <a:buNone/>
            </a:pPr>
            <a:endParaRPr lang="en-US" altLang="ja-JP" dirty="0" smtClean="0"/>
          </a:p>
          <a:p>
            <a:pPr marL="0" indent="0">
              <a:buNone/>
            </a:pPr>
            <a:endParaRPr lang="en-US" altLang="ja-JP" dirty="0"/>
          </a:p>
          <a:p>
            <a:pPr marL="0" indent="0">
              <a:buNone/>
            </a:pPr>
            <a:endParaRPr lang="en-US" altLang="ja-JP" dirty="0"/>
          </a:p>
          <a:p>
            <a:pPr marL="0" indent="0">
              <a:buNone/>
            </a:pPr>
            <a:endParaRPr lang="en-US" altLang="ja-JP" dirty="0" smtClean="0"/>
          </a:p>
          <a:p>
            <a:endParaRPr kumimoji="1" lang="en-US" altLang="ja-JP" dirty="0"/>
          </a:p>
          <a:p>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39</a:t>
            </a:fld>
            <a:endParaRPr kumimoji="1" lang="ja-JP" altLang="en-US"/>
          </a:p>
        </p:txBody>
      </p:sp>
      <p:sp>
        <p:nvSpPr>
          <p:cNvPr id="5" name="角丸四角形 4"/>
          <p:cNvSpPr/>
          <p:nvPr/>
        </p:nvSpPr>
        <p:spPr>
          <a:xfrm>
            <a:off x="4351770" y="875760"/>
            <a:ext cx="2049030" cy="758566"/>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2"/>
                </a:solidFill>
              </a:rPr>
              <a:t>属性</a:t>
            </a:r>
            <a:r>
              <a:rPr lang="ja-JP" altLang="en-US" b="1" dirty="0" smtClean="0">
                <a:solidFill>
                  <a:schemeClr val="tx2"/>
                </a:solidFill>
              </a:rPr>
              <a:t>の明確さ</a:t>
            </a:r>
            <a:endParaRPr lang="en-US" altLang="ja-JP" b="1" dirty="0" smtClean="0">
              <a:solidFill>
                <a:schemeClr val="tx2"/>
              </a:solidFill>
            </a:endParaRPr>
          </a:p>
        </p:txBody>
      </p:sp>
      <p:grpSp>
        <p:nvGrpSpPr>
          <p:cNvPr id="13" name="グループ化 12"/>
          <p:cNvGrpSpPr/>
          <p:nvPr/>
        </p:nvGrpSpPr>
        <p:grpSpPr>
          <a:xfrm>
            <a:off x="6781762" y="2317262"/>
            <a:ext cx="4888643" cy="4136077"/>
            <a:chOff x="313170" y="1717033"/>
            <a:chExt cx="5371351" cy="4447407"/>
          </a:xfrm>
        </p:grpSpPr>
        <p:pic>
          <p:nvPicPr>
            <p:cNvPr id="6" name="図 5"/>
            <p:cNvPicPr>
              <a:picLocks noChangeAspect="1"/>
            </p:cNvPicPr>
            <p:nvPr/>
          </p:nvPicPr>
          <p:blipFill>
            <a:blip r:embed="rId3"/>
            <a:stretch>
              <a:fillRect/>
            </a:stretch>
          </p:blipFill>
          <p:spPr>
            <a:xfrm>
              <a:off x="313170" y="2886376"/>
              <a:ext cx="5371350" cy="3278064"/>
            </a:xfrm>
            <a:prstGeom prst="rect">
              <a:avLst/>
            </a:prstGeom>
          </p:spPr>
        </p:pic>
        <p:sp>
          <p:nvSpPr>
            <p:cNvPr id="12" name="角丸四角形吹き出し 11"/>
            <p:cNvSpPr/>
            <p:nvPr/>
          </p:nvSpPr>
          <p:spPr>
            <a:xfrm>
              <a:off x="4350067" y="1717033"/>
              <a:ext cx="1334454" cy="1052812"/>
            </a:xfrm>
            <a:prstGeom prst="wedgeRoundRectCallout">
              <a:avLst>
                <a:gd name="adj1" fmla="val 24621"/>
                <a:gd name="adj2" fmla="val 68228"/>
                <a:gd name="adj3" fmla="val 16667"/>
              </a:avLst>
            </a:prstGeom>
            <a:solidFill>
              <a:srgbClr val="FED78A"/>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 name="図 6"/>
            <p:cNvPicPr>
              <a:picLocks noChangeAspect="1"/>
            </p:cNvPicPr>
            <p:nvPr/>
          </p:nvPicPr>
          <p:blipFill>
            <a:blip r:embed="rId4"/>
            <a:stretch>
              <a:fillRect/>
            </a:stretch>
          </p:blipFill>
          <p:spPr>
            <a:xfrm>
              <a:off x="4460081" y="1893083"/>
              <a:ext cx="1114426" cy="730141"/>
            </a:xfrm>
            <a:prstGeom prst="rect">
              <a:avLst/>
            </a:prstGeom>
          </p:spPr>
        </p:pic>
      </p:grpSp>
      <p:sp>
        <p:nvSpPr>
          <p:cNvPr id="14" name="角丸四角形 13"/>
          <p:cNvSpPr/>
          <p:nvPr/>
        </p:nvSpPr>
        <p:spPr>
          <a:xfrm>
            <a:off x="1078883" y="3426216"/>
            <a:ext cx="5188154" cy="2023039"/>
          </a:xfrm>
          <a:prstGeom prst="roundRect">
            <a:avLst/>
          </a:prstGeom>
          <a:solidFill>
            <a:schemeClr val="bg1"/>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2"/>
                </a:solidFill>
              </a:rPr>
              <a:t>仮説①</a:t>
            </a:r>
            <a:endParaRPr lang="en-US" altLang="ja-JP" dirty="0" smtClean="0">
              <a:solidFill>
                <a:schemeClr val="tx2"/>
              </a:solidFill>
            </a:endParaRPr>
          </a:p>
          <a:p>
            <a:pPr algn="ctr"/>
            <a:r>
              <a:rPr lang="ja-JP" altLang="en-US" sz="2400" dirty="0" smtClean="0">
                <a:solidFill>
                  <a:schemeClr val="tx2"/>
                </a:solidFill>
              </a:rPr>
              <a:t>利用者</a:t>
            </a:r>
            <a:r>
              <a:rPr lang="ja-JP" altLang="en-US" sz="2400" dirty="0">
                <a:solidFill>
                  <a:schemeClr val="tx2"/>
                </a:solidFill>
              </a:rPr>
              <a:t>が持っている企業のイメージとコンテンツが合致している程度が高いほどロイヤルティが構築される</a:t>
            </a:r>
            <a:endParaRPr kumimoji="1" lang="ja-JP" altLang="en-US" sz="2400" dirty="0">
              <a:solidFill>
                <a:schemeClr val="tx2"/>
              </a:solidFill>
            </a:endParaRPr>
          </a:p>
        </p:txBody>
      </p:sp>
      <p:sp>
        <p:nvSpPr>
          <p:cNvPr id="16" name="正方形/長方形 15"/>
          <p:cNvSpPr/>
          <p:nvPr/>
        </p:nvSpPr>
        <p:spPr>
          <a:xfrm>
            <a:off x="201497" y="6443166"/>
            <a:ext cx="3471463" cy="369332"/>
          </a:xfrm>
          <a:prstGeom prst="rect">
            <a:avLst/>
          </a:prstGeom>
        </p:spPr>
        <p:txBody>
          <a:bodyPr wrap="none">
            <a:spAutoFit/>
          </a:bodyPr>
          <a:lstStyle/>
          <a:p>
            <a:r>
              <a:rPr lang="ja-JP" altLang="en-US" dirty="0"/>
              <a:t>https://www.meiji.co.jp/influ-navi/</a:t>
            </a:r>
          </a:p>
        </p:txBody>
      </p:sp>
    </p:spTree>
    <p:extLst>
      <p:ext uri="{BB962C8B-B14F-4D97-AF65-F5344CB8AC3E}">
        <p14:creationId xmlns:p14="http://schemas.microsoft.com/office/powerpoint/2010/main" val="27511237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title"/>
          </p:nvPr>
        </p:nvSpPr>
        <p:spPr>
          <a:xfrm>
            <a:off x="838200" y="365125"/>
            <a:ext cx="10515599" cy="1325562"/>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ja-JP" sz="4400" b="0" i="0" u="none" strike="noStrike" cap="none">
                <a:solidFill>
                  <a:schemeClr val="dk1"/>
                </a:solidFill>
                <a:latin typeface="Calibri"/>
                <a:ea typeface="Calibri"/>
                <a:cs typeface="Calibri"/>
                <a:sym typeface="Calibri"/>
              </a:rPr>
              <a:t>はじめに</a:t>
            </a:r>
          </a:p>
        </p:txBody>
      </p:sp>
      <p:sp>
        <p:nvSpPr>
          <p:cNvPr id="100" name="Shape 100"/>
          <p:cNvSpPr txBox="1">
            <a:spLocks noGrp="1"/>
          </p:cNvSpPr>
          <p:nvPr>
            <p:ph type="body" idx="1"/>
          </p:nvPr>
        </p:nvSpPr>
        <p:spPr>
          <a:xfrm>
            <a:off x="838200" y="1825625"/>
            <a:ext cx="10730345" cy="4351338"/>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spcAft>
                <a:spcPts val="0"/>
              </a:spcAft>
              <a:buClr>
                <a:schemeClr val="dk1"/>
              </a:buClr>
              <a:buSzPct val="25000"/>
              <a:buFont typeface="Arial"/>
              <a:buNone/>
            </a:pPr>
            <a:endParaRPr sz="2400" b="0" i="0" u="none" strike="noStrike" cap="none" dirty="0">
              <a:solidFill>
                <a:schemeClr val="dk1"/>
              </a:solidFill>
              <a:latin typeface="Calibri"/>
              <a:ea typeface="Calibri"/>
              <a:cs typeface="Calibri"/>
              <a:sym typeface="Calibri"/>
            </a:endParaRPr>
          </a:p>
          <a:p>
            <a:pPr marL="0" marR="0" lvl="0" indent="0" algn="l" rtl="0">
              <a:lnSpc>
                <a:spcPct val="90000"/>
              </a:lnSpc>
              <a:spcBef>
                <a:spcPts val="1000"/>
              </a:spcBef>
              <a:spcAft>
                <a:spcPts val="0"/>
              </a:spcAft>
              <a:buClr>
                <a:schemeClr val="dk1"/>
              </a:buClr>
              <a:buSzPct val="25000"/>
              <a:buFont typeface="Arial"/>
              <a:buNone/>
            </a:pPr>
            <a:endParaRPr sz="2400" b="0" i="0" u="none" strike="noStrike" cap="none" dirty="0">
              <a:solidFill>
                <a:schemeClr val="dk1"/>
              </a:solidFill>
              <a:latin typeface="Calibri"/>
              <a:ea typeface="Calibri"/>
              <a:cs typeface="Calibri"/>
              <a:sym typeface="Calibri"/>
            </a:endParaRPr>
          </a:p>
          <a:p>
            <a:pPr marL="0" marR="0" lvl="0" indent="0" algn="l" rtl="0">
              <a:lnSpc>
                <a:spcPct val="90000"/>
              </a:lnSpc>
              <a:spcBef>
                <a:spcPts val="1000"/>
              </a:spcBef>
              <a:spcAft>
                <a:spcPts val="0"/>
              </a:spcAft>
              <a:buClr>
                <a:schemeClr val="dk1"/>
              </a:buClr>
              <a:buSzPct val="25000"/>
              <a:buFont typeface="Arial"/>
              <a:buNone/>
            </a:pPr>
            <a:endParaRPr sz="2400" b="0" i="0" u="none" strike="noStrike" cap="none" dirty="0">
              <a:solidFill>
                <a:schemeClr val="dk1"/>
              </a:solidFill>
              <a:latin typeface="Calibri"/>
              <a:ea typeface="Calibri"/>
              <a:cs typeface="Calibri"/>
              <a:sym typeface="Calibri"/>
            </a:endParaRPr>
          </a:p>
          <a:p>
            <a:pPr marL="0" marR="0" lvl="0" indent="0" algn="l" rtl="0">
              <a:lnSpc>
                <a:spcPct val="90000"/>
              </a:lnSpc>
              <a:spcBef>
                <a:spcPts val="1000"/>
              </a:spcBef>
              <a:buClr>
                <a:schemeClr val="dk1"/>
              </a:buClr>
              <a:buSzPct val="25000"/>
              <a:buFont typeface="Arial"/>
              <a:buNone/>
            </a:pPr>
            <a:endParaRPr sz="2800" b="0" i="0" u="none" strike="noStrike" cap="none" dirty="0">
              <a:solidFill>
                <a:schemeClr val="dk1"/>
              </a:solidFill>
              <a:latin typeface="Calibri"/>
              <a:ea typeface="Calibri"/>
              <a:cs typeface="Calibri"/>
              <a:sym typeface="Calibri"/>
            </a:endParaRPr>
          </a:p>
        </p:txBody>
      </p:sp>
      <p:sp>
        <p:nvSpPr>
          <p:cNvPr id="102" name="Shape 102"/>
          <p:cNvSpPr txBox="1">
            <a:spLocks noGrp="1"/>
          </p:cNvSpPr>
          <p:nvPr>
            <p:ph type="sldNum" idx="12"/>
          </p:nvPr>
        </p:nvSpPr>
        <p:spPr>
          <a:xfrm>
            <a:off x="8416636" y="6467836"/>
            <a:ext cx="27431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altLang="ja-JP">
                <a:solidFill>
                  <a:schemeClr val="bg1"/>
                </a:solidFill>
                <a:latin typeface="Calibri"/>
                <a:ea typeface="Calibri"/>
                <a:cs typeface="Calibri"/>
                <a:sym typeface="Calibri"/>
              </a:rPr>
              <a:t>4</a:t>
            </a:fld>
            <a:endParaRPr lang="ja-JP" dirty="0">
              <a:solidFill>
                <a:schemeClr val="bg1"/>
              </a:solidFill>
              <a:latin typeface="Calibri"/>
              <a:ea typeface="Calibri"/>
              <a:cs typeface="Calibri"/>
              <a:sym typeface="Calibri"/>
            </a:endParaRPr>
          </a:p>
        </p:txBody>
      </p:sp>
      <p:sp>
        <p:nvSpPr>
          <p:cNvPr id="103" name="Shape 103"/>
          <p:cNvSpPr/>
          <p:nvPr/>
        </p:nvSpPr>
        <p:spPr>
          <a:xfrm>
            <a:off x="945572" y="2374479"/>
            <a:ext cx="10515599" cy="2125362"/>
          </a:xfrm>
          <a:prstGeom prst="roundRect">
            <a:avLst>
              <a:gd name="adj" fmla="val 16667"/>
            </a:avLst>
          </a:prstGeom>
          <a:solidFill>
            <a:schemeClr val="accent1">
              <a:lumMod val="75000"/>
            </a:schemeClr>
          </a:solidFill>
          <a:ln w="38100" cap="flat" cmpd="sng">
            <a:solidFill>
              <a:srgbClr val="42719B"/>
            </a:solidFill>
            <a:prstDash val="solid"/>
            <a:miter/>
            <a:headEnd type="none" w="med" len="med"/>
            <a:tailEnd type="none" w="med" len="med"/>
          </a:ln>
        </p:spPr>
        <p:txBody>
          <a:bodyPr lIns="91425" tIns="45700" rIns="91425" bIns="45700" anchor="ctr" anchorCtr="0">
            <a:noAutofit/>
          </a:bodyPr>
          <a:lstStyle/>
          <a:p>
            <a:pPr lvl="0" algn="ctr">
              <a:lnSpc>
                <a:spcPct val="90000"/>
              </a:lnSpc>
              <a:spcBef>
                <a:spcPts val="1000"/>
              </a:spcBef>
              <a:buClr>
                <a:schemeClr val="dk1"/>
              </a:buClr>
              <a:buSzPct val="25000"/>
            </a:pPr>
            <a:r>
              <a:rPr lang="ja-JP" altLang="ja-JP" sz="2800" dirty="0">
                <a:solidFill>
                  <a:schemeClr val="bg1"/>
                </a:solidFill>
                <a:ea typeface="Calibri"/>
                <a:cs typeface="Calibri"/>
                <a:sym typeface="Calibri"/>
              </a:rPr>
              <a:t>若い人を中心にインターネットが情報源の柱となっている中で、消費者が必要とする情報（コンテンツ）を</a:t>
            </a:r>
            <a:endParaRPr lang="en-US" altLang="ja-JP" sz="2800" dirty="0">
              <a:solidFill>
                <a:schemeClr val="bg1"/>
              </a:solidFill>
              <a:ea typeface="Calibri"/>
              <a:cs typeface="Calibri"/>
              <a:sym typeface="Calibri"/>
            </a:endParaRPr>
          </a:p>
          <a:p>
            <a:pPr lvl="0" algn="ctr">
              <a:lnSpc>
                <a:spcPct val="90000"/>
              </a:lnSpc>
              <a:spcBef>
                <a:spcPts val="1000"/>
              </a:spcBef>
              <a:buClr>
                <a:schemeClr val="dk1"/>
              </a:buClr>
              <a:buSzPct val="25000"/>
            </a:pPr>
            <a:r>
              <a:rPr lang="ja-JP" altLang="ja-JP" sz="2800" dirty="0">
                <a:solidFill>
                  <a:schemeClr val="bg1"/>
                </a:solidFill>
                <a:ea typeface="Calibri"/>
                <a:cs typeface="Calibri"/>
                <a:sym typeface="Calibri"/>
              </a:rPr>
              <a:t>企業が提供できるかがカギとなる</a:t>
            </a:r>
          </a:p>
        </p:txBody>
      </p:sp>
    </p:spTree>
    <p:extLst>
      <p:ext uri="{BB962C8B-B14F-4D97-AF65-F5344CB8AC3E}">
        <p14:creationId xmlns:p14="http://schemas.microsoft.com/office/powerpoint/2010/main" val="54191533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仮説導出①</a:t>
            </a:r>
            <a:endParaRPr kumimoji="1" lang="ja-JP" altLang="en-US" dirty="0"/>
          </a:p>
        </p:txBody>
      </p:sp>
      <p:sp>
        <p:nvSpPr>
          <p:cNvPr id="3" name="コンテンツ プレースホルダー 2"/>
          <p:cNvSpPr>
            <a:spLocks noGrp="1"/>
          </p:cNvSpPr>
          <p:nvPr>
            <p:ph idx="1"/>
          </p:nvPr>
        </p:nvSpPr>
        <p:spPr/>
        <p:txBody>
          <a:bodyPr/>
          <a:lstStyle/>
          <a:p>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40</a:t>
            </a:fld>
            <a:endParaRPr kumimoji="1" lang="ja-JP" altLang="en-US"/>
          </a:p>
        </p:txBody>
      </p:sp>
      <p:sp>
        <p:nvSpPr>
          <p:cNvPr id="5" name="角丸四角形 4"/>
          <p:cNvSpPr/>
          <p:nvPr/>
        </p:nvSpPr>
        <p:spPr>
          <a:xfrm>
            <a:off x="4351770" y="875760"/>
            <a:ext cx="1508116" cy="758566"/>
          </a:xfrm>
          <a:prstGeom prst="roundRect">
            <a:avLst/>
          </a:prstGeom>
          <a:solidFill>
            <a:srgbClr val="FED7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2"/>
                </a:solidFill>
              </a:rPr>
              <a:t>信頼性</a:t>
            </a:r>
            <a:endParaRPr lang="en-US" altLang="ja-JP" b="1" dirty="0" smtClean="0">
              <a:solidFill>
                <a:schemeClr val="tx2"/>
              </a:solidFill>
            </a:endParaRPr>
          </a:p>
        </p:txBody>
      </p:sp>
    </p:spTree>
    <p:extLst>
      <p:ext uri="{BB962C8B-B14F-4D97-AF65-F5344CB8AC3E}">
        <p14:creationId xmlns:p14="http://schemas.microsoft.com/office/powerpoint/2010/main" val="258784897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仮説導出③</a:t>
            </a:r>
            <a:endParaRPr kumimoji="1" lang="ja-JP" altLang="en-US" dirty="0"/>
          </a:p>
        </p:txBody>
      </p:sp>
      <p:sp>
        <p:nvSpPr>
          <p:cNvPr id="3" name="コンテンツ プレースホルダー 2"/>
          <p:cNvSpPr>
            <a:spLocks noGrp="1"/>
          </p:cNvSpPr>
          <p:nvPr>
            <p:ph idx="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41</a:t>
            </a:fld>
            <a:endParaRPr kumimoji="1" lang="ja-JP" altLang="en-US"/>
          </a:p>
        </p:txBody>
      </p:sp>
      <p:sp>
        <p:nvSpPr>
          <p:cNvPr id="5" name="角丸四角形 4"/>
          <p:cNvSpPr/>
          <p:nvPr/>
        </p:nvSpPr>
        <p:spPr>
          <a:xfrm>
            <a:off x="4351769" y="875760"/>
            <a:ext cx="1417965" cy="758566"/>
          </a:xfrm>
          <a:prstGeom prst="roundRect">
            <a:avLst/>
          </a:prstGeom>
          <a:solidFill>
            <a:srgbClr val="B5C1D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2"/>
                </a:solidFill>
              </a:rPr>
              <a:t>満足感</a:t>
            </a:r>
            <a:endParaRPr lang="en-US" altLang="ja-JP" b="1" dirty="0" smtClean="0">
              <a:solidFill>
                <a:schemeClr val="tx2"/>
              </a:solidFill>
            </a:endParaRPr>
          </a:p>
        </p:txBody>
      </p:sp>
    </p:spTree>
    <p:extLst>
      <p:ext uri="{BB962C8B-B14F-4D97-AF65-F5344CB8AC3E}">
        <p14:creationId xmlns:p14="http://schemas.microsoft.com/office/powerpoint/2010/main" val="8756286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仮説導出④</a:t>
            </a:r>
            <a:endParaRPr kumimoji="1" lang="ja-JP" altLang="en-US" dirty="0"/>
          </a:p>
        </p:txBody>
      </p:sp>
      <p:sp>
        <p:nvSpPr>
          <p:cNvPr id="3" name="コンテンツ プレースホルダー 2"/>
          <p:cNvSpPr>
            <a:spLocks noGrp="1"/>
          </p:cNvSpPr>
          <p:nvPr>
            <p:ph idx="1"/>
          </p:nvPr>
        </p:nvSpPr>
        <p:spPr/>
        <p:txBody>
          <a:bodyPr/>
          <a:lstStyle/>
          <a:p>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42</a:t>
            </a:fld>
            <a:endParaRPr kumimoji="1" lang="ja-JP" altLang="en-US"/>
          </a:p>
        </p:txBody>
      </p:sp>
      <p:sp>
        <p:nvSpPr>
          <p:cNvPr id="5" name="角丸四角形 4"/>
          <p:cNvSpPr/>
          <p:nvPr/>
        </p:nvSpPr>
        <p:spPr>
          <a:xfrm>
            <a:off x="4351769" y="875760"/>
            <a:ext cx="1417965" cy="758566"/>
          </a:xfrm>
          <a:prstGeom prst="roundRect">
            <a:avLst/>
          </a:prstGeom>
          <a:solidFill>
            <a:srgbClr val="FFB7C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2"/>
                </a:solidFill>
              </a:rPr>
              <a:t>ユニーク</a:t>
            </a:r>
            <a:r>
              <a:rPr lang="ja-JP" altLang="en-US" b="1" dirty="0" smtClean="0">
                <a:solidFill>
                  <a:schemeClr val="tx2"/>
                </a:solidFill>
              </a:rPr>
              <a:t>さ</a:t>
            </a:r>
            <a:endParaRPr lang="en-US" altLang="ja-JP" b="1" dirty="0" smtClean="0">
              <a:solidFill>
                <a:schemeClr val="tx2"/>
              </a:solidFill>
            </a:endParaRPr>
          </a:p>
        </p:txBody>
      </p:sp>
    </p:spTree>
    <p:extLst>
      <p:ext uri="{BB962C8B-B14F-4D97-AF65-F5344CB8AC3E}">
        <p14:creationId xmlns:p14="http://schemas.microsoft.com/office/powerpoint/2010/main" val="26393583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今後の目標</a:t>
            </a:r>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43</a:t>
            </a:fld>
            <a:endParaRPr kumimoji="1" lang="ja-JP" altLang="en-US"/>
          </a:p>
        </p:txBody>
      </p:sp>
      <p:sp>
        <p:nvSpPr>
          <p:cNvPr id="3" name="コンテンツ プレースホルダー 2"/>
          <p:cNvSpPr>
            <a:spLocks noGrp="1"/>
          </p:cNvSpPr>
          <p:nvPr>
            <p:ph idx="1"/>
          </p:nvPr>
        </p:nvSpPr>
        <p:spPr/>
        <p:txBody>
          <a:bodyPr/>
          <a:lstStyle/>
          <a:p>
            <a:pPr>
              <a:buFont typeface="Wingdings" panose="05000000000000000000" pitchFamily="2" charset="2"/>
              <a:buChar char="u"/>
            </a:pPr>
            <a:r>
              <a:rPr kumimoji="1" lang="ja-JP" altLang="en-US" dirty="0" smtClean="0"/>
              <a:t>仮説を完成させる</a:t>
            </a:r>
            <a:endParaRPr kumimoji="1" lang="en-US" altLang="ja-JP" dirty="0" smtClean="0"/>
          </a:p>
          <a:p>
            <a:pPr>
              <a:buFont typeface="Wingdings" panose="05000000000000000000" pitchFamily="2" charset="2"/>
              <a:buChar char="u"/>
            </a:pPr>
            <a:r>
              <a:rPr lang="ja-JP" altLang="en-US" dirty="0"/>
              <a:t>事例</a:t>
            </a:r>
            <a:r>
              <a:rPr lang="ja-JP" altLang="en-US" dirty="0" smtClean="0"/>
              <a:t>を絡めていく</a:t>
            </a:r>
            <a:endParaRPr lang="en-US" altLang="ja-JP" dirty="0" smtClean="0"/>
          </a:p>
          <a:p>
            <a:pPr>
              <a:buFont typeface="Wingdings" panose="05000000000000000000" pitchFamily="2" charset="2"/>
              <a:buChar char="u"/>
            </a:pPr>
            <a:r>
              <a:rPr kumimoji="1" lang="ja-JP" altLang="en-US" dirty="0" smtClean="0"/>
              <a:t>アンケート方法を考える</a:t>
            </a:r>
            <a:endParaRPr kumimoji="1" lang="en-US" altLang="ja-JP" dirty="0" smtClean="0"/>
          </a:p>
          <a:p>
            <a:pPr>
              <a:buFont typeface="Wingdings" panose="05000000000000000000" pitchFamily="2" charset="2"/>
              <a:buChar char="u"/>
            </a:pPr>
            <a:endParaRPr kumimoji="1" lang="ja-JP" altLang="en-US" dirty="0"/>
          </a:p>
        </p:txBody>
      </p:sp>
    </p:spTree>
    <p:extLst>
      <p:ext uri="{BB962C8B-B14F-4D97-AF65-F5344CB8AC3E}">
        <p14:creationId xmlns:p14="http://schemas.microsoft.com/office/powerpoint/2010/main" val="392191518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参考文献</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pPr marL="0" indent="0">
              <a:buNone/>
            </a:pPr>
            <a:r>
              <a:rPr lang="en-US" altLang="ja-JP" dirty="0" smtClean="0"/>
              <a:t>Dick, A.S. and K. </a:t>
            </a:r>
            <a:r>
              <a:rPr lang="en-US" altLang="ja-JP" dirty="0" err="1" smtClean="0"/>
              <a:t>Basu</a:t>
            </a:r>
            <a:r>
              <a:rPr lang="en-US" altLang="ja-JP" dirty="0" smtClean="0"/>
              <a:t>(1994), “Customer Loyalty: Toward an Integrated Conceptual Framework,” </a:t>
            </a:r>
            <a:r>
              <a:rPr lang="en-US" altLang="ja-JP" dirty="0" err="1" smtClean="0"/>
              <a:t>Jounal</a:t>
            </a:r>
            <a:r>
              <a:rPr lang="en-US" altLang="ja-JP" dirty="0" smtClean="0"/>
              <a:t> of the Academy of Marketing Science,22(2),99-113.</a:t>
            </a:r>
          </a:p>
          <a:p>
            <a:pPr marL="0" indent="0">
              <a:buNone/>
            </a:pPr>
            <a:r>
              <a:rPr lang="en-US" altLang="ja-JP" dirty="0"/>
              <a:t>Joe </a:t>
            </a:r>
            <a:r>
              <a:rPr lang="en-US" altLang="ja-JP" dirty="0" err="1"/>
              <a:t>Pulizzi</a:t>
            </a:r>
            <a:r>
              <a:rPr lang="en-US" altLang="ja-JP" dirty="0"/>
              <a:t> and Robert  Rose (2013) </a:t>
            </a:r>
            <a:r>
              <a:rPr lang="ja-JP" altLang="en-US" dirty="0"/>
              <a:t>「オウンドメディアで成功するための戦略的コンテンツマーケティング」　</a:t>
            </a:r>
            <a:r>
              <a:rPr lang="en-US" altLang="ja-JP" dirty="0"/>
              <a:t>『</a:t>
            </a:r>
            <a:r>
              <a:rPr lang="ja-JP" altLang="en-US" dirty="0"/>
              <a:t>株式会社翔泳社</a:t>
            </a:r>
            <a:r>
              <a:rPr lang="en-US" altLang="ja-JP" dirty="0"/>
              <a:t>』</a:t>
            </a:r>
            <a:endParaRPr lang="ja-JP" altLang="en-US" dirty="0"/>
          </a:p>
          <a:p>
            <a:pPr marL="0" indent="0">
              <a:buNone/>
            </a:pPr>
            <a:r>
              <a:rPr lang="en-US" altLang="ja-JP" dirty="0" smtClean="0"/>
              <a:t>Oliver</a:t>
            </a:r>
            <a:r>
              <a:rPr lang="en-US" altLang="ja-JP" dirty="0"/>
              <a:t>, R.L.(1999), ”Whence Consumer Loyalty?,” The Journal of Marketing, 63, </a:t>
            </a:r>
            <a:r>
              <a:rPr lang="en-US" altLang="ja-JP" dirty="0" smtClean="0"/>
              <a:t>33-44</a:t>
            </a:r>
            <a:endParaRPr lang="en-US" altLang="ja-JP" dirty="0"/>
          </a:p>
          <a:p>
            <a:pPr marL="0" indent="0">
              <a:buNone/>
            </a:pPr>
            <a:r>
              <a:rPr lang="en-US" altLang="ja-JP" dirty="0" smtClean="0"/>
              <a:t>Rossiter, J.R. and L. Percy(1997), Advertising Communication &amp; Promotion Management:2</a:t>
            </a:r>
            <a:r>
              <a:rPr lang="en-US" altLang="ja-JP" baseline="30000" dirty="0" smtClean="0"/>
              <a:t>nd</a:t>
            </a:r>
            <a:r>
              <a:rPr lang="en-US" altLang="ja-JP" dirty="0" smtClean="0"/>
              <a:t> ed.,</a:t>
            </a:r>
          </a:p>
          <a:p>
            <a:pPr marL="0" indent="0">
              <a:buNone/>
            </a:pPr>
            <a:r>
              <a:rPr lang="en-US" altLang="ja-JP" dirty="0" smtClean="0"/>
              <a:t>McGraw-Hill</a:t>
            </a:r>
            <a:r>
              <a:rPr lang="ja-JP" altLang="en-US" dirty="0" smtClean="0"/>
              <a:t>（ジョン・</a:t>
            </a:r>
            <a:r>
              <a:rPr lang="en-US" altLang="ja-JP" dirty="0" smtClean="0"/>
              <a:t>R.</a:t>
            </a:r>
            <a:r>
              <a:rPr lang="ja-JP" altLang="en-US" dirty="0" smtClean="0"/>
              <a:t>ロシター</a:t>
            </a:r>
            <a:r>
              <a:rPr lang="en-US" altLang="ja-JP" dirty="0" smtClean="0"/>
              <a:t>,</a:t>
            </a:r>
            <a:r>
              <a:rPr lang="ja-JP" altLang="en-US" dirty="0" smtClean="0"/>
              <a:t>ラリーパーシー</a:t>
            </a:r>
            <a:r>
              <a:rPr lang="en-US" altLang="ja-JP" dirty="0" smtClean="0"/>
              <a:t>,2000</a:t>
            </a:r>
            <a:r>
              <a:rPr lang="ja-JP" altLang="en-US" dirty="0" smtClean="0"/>
              <a:t>年</a:t>
            </a:r>
            <a:r>
              <a:rPr lang="en-US" altLang="ja-JP" dirty="0" smtClean="0"/>
              <a:t>,</a:t>
            </a:r>
            <a:r>
              <a:rPr lang="ja-JP" altLang="en-US" dirty="0" smtClean="0"/>
              <a:t>青木幸弘・亀井昭宏・岸志津江訳</a:t>
            </a:r>
            <a:r>
              <a:rPr lang="en-US" altLang="ja-JP" dirty="0" smtClean="0"/>
              <a:t>,『</a:t>
            </a:r>
            <a:r>
              <a:rPr lang="ja-JP" altLang="en-US" dirty="0" smtClean="0"/>
              <a:t>ブランドコミュニケーションの理論と実際</a:t>
            </a:r>
            <a:r>
              <a:rPr lang="en-US" altLang="ja-JP" dirty="0" smtClean="0"/>
              <a:t>』,</a:t>
            </a:r>
            <a:r>
              <a:rPr lang="ja-JP" altLang="en-US" dirty="0" smtClean="0"/>
              <a:t>東急エージェンシー）</a:t>
            </a:r>
            <a:r>
              <a:rPr lang="en-US" altLang="ja-JP" dirty="0" smtClean="0"/>
              <a:t>.</a:t>
            </a:r>
          </a:p>
          <a:p>
            <a:pPr marL="0" indent="0">
              <a:buNone/>
            </a:pPr>
            <a:r>
              <a:rPr lang="ja-JP" altLang="en-US" dirty="0" smtClean="0"/>
              <a:t>高橋　広行（２０１０）「消費者行動と」ブランド論（２）－ブランド論の変遷と位置づけの整理－</a:t>
            </a:r>
            <a:endParaRPr lang="en-US" altLang="ja-JP" dirty="0" smtClean="0"/>
          </a:p>
          <a:p>
            <a:pPr marL="0" indent="0">
              <a:buNone/>
            </a:pPr>
            <a:r>
              <a:rPr lang="ja-JP" altLang="en-US" dirty="0"/>
              <a:t>宗像　淳（</a:t>
            </a:r>
            <a:r>
              <a:rPr lang="en-US" altLang="ja-JP" dirty="0"/>
              <a:t>2014</a:t>
            </a:r>
            <a:r>
              <a:rPr lang="ja-JP" altLang="en-US" dirty="0"/>
              <a:t>）　「商品を売るな　コンテンツマーケティングで「見つけてもらう」仕組みをつくる」　</a:t>
            </a:r>
            <a:r>
              <a:rPr lang="en-US" altLang="ja-JP" dirty="0"/>
              <a:t>『</a:t>
            </a:r>
            <a:r>
              <a:rPr lang="ja-JP" altLang="en-US" dirty="0"/>
              <a:t>日経</a:t>
            </a:r>
            <a:r>
              <a:rPr lang="en-US" altLang="ja-JP" dirty="0"/>
              <a:t>BP</a:t>
            </a:r>
            <a:r>
              <a:rPr lang="ja-JP" altLang="en-US" dirty="0"/>
              <a:t>社</a:t>
            </a:r>
            <a:r>
              <a:rPr lang="en-US" altLang="ja-JP" dirty="0"/>
              <a:t>』</a:t>
            </a:r>
          </a:p>
          <a:p>
            <a:pPr marL="0" indent="0">
              <a:buNone/>
            </a:pPr>
            <a:endParaRPr lang="en-US" altLang="ja-JP" dirty="0"/>
          </a:p>
          <a:p>
            <a:pPr marL="0" indent="0">
              <a:buNone/>
            </a:pPr>
            <a:endParaRPr lang="en-US" altLang="ja-JP" dirty="0" smtClean="0"/>
          </a:p>
        </p:txBody>
      </p:sp>
      <p:sp>
        <p:nvSpPr>
          <p:cNvPr id="5" name="スライド番号プレースホルダー 4"/>
          <p:cNvSpPr>
            <a:spLocks noGrp="1"/>
          </p:cNvSpPr>
          <p:nvPr>
            <p:ph type="sldNum" sz="quarter" idx="12"/>
          </p:nvPr>
        </p:nvSpPr>
        <p:spPr/>
        <p:txBody>
          <a:bodyPr/>
          <a:lstStyle/>
          <a:p>
            <a:fld id="{5E67F547-035A-4269-A227-6BC0A3B9DE02}" type="slidenum">
              <a:rPr kumimoji="1" lang="ja-JP" altLang="en-US" sz="2800" smtClean="0"/>
              <a:t>44</a:t>
            </a:fld>
            <a:endParaRPr kumimoji="1" lang="ja-JP" altLang="en-US" sz="2800" dirty="0"/>
          </a:p>
        </p:txBody>
      </p:sp>
    </p:spTree>
    <p:extLst>
      <p:ext uri="{BB962C8B-B14F-4D97-AF65-F5344CB8AC3E}">
        <p14:creationId xmlns:p14="http://schemas.microsoft.com/office/powerpoint/2010/main" val="179945769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a:t>
            </a:r>
            <a:r>
              <a:rPr kumimoji="1" lang="en-US" altLang="ja-JP" dirty="0" smtClean="0"/>
              <a:t>URL</a:t>
            </a:r>
            <a:endParaRPr kumimoji="1" lang="ja-JP" altLang="en-US" dirty="0"/>
          </a:p>
        </p:txBody>
      </p:sp>
      <p:sp>
        <p:nvSpPr>
          <p:cNvPr id="3" name="コンテンツ プレースホルダー 2"/>
          <p:cNvSpPr>
            <a:spLocks noGrp="1"/>
          </p:cNvSpPr>
          <p:nvPr>
            <p:ph idx="1"/>
          </p:nvPr>
        </p:nvSpPr>
        <p:spPr/>
        <p:txBody>
          <a:bodyPr>
            <a:normAutofit fontScale="92500" lnSpcReduction="20000"/>
          </a:bodyPr>
          <a:lstStyle/>
          <a:p>
            <a:r>
              <a:rPr lang="en-US" altLang="ja-JP" dirty="0" smtClean="0"/>
              <a:t>『</a:t>
            </a:r>
            <a:r>
              <a:rPr lang="ja-JP" altLang="en-US" dirty="0"/>
              <a:t>コーギー・マーケティング株式会社</a:t>
            </a:r>
            <a:r>
              <a:rPr lang="en-US" altLang="ja-JP" dirty="0"/>
              <a:t>』 http://www.corgi-marketing.com/?p=2482</a:t>
            </a:r>
          </a:p>
          <a:p>
            <a:r>
              <a:rPr lang="en-US" altLang="ja-JP" dirty="0" smtClean="0"/>
              <a:t>『</a:t>
            </a:r>
            <a:r>
              <a:rPr lang="ja-JP" altLang="en-US" dirty="0"/>
              <a:t>コンテンツマーケティングインスティチュート</a:t>
            </a:r>
            <a:r>
              <a:rPr lang="en-US" altLang="ja-JP" dirty="0"/>
              <a:t>』</a:t>
            </a:r>
            <a:r>
              <a:rPr lang="ja-JP" altLang="en-US" dirty="0"/>
              <a:t>　</a:t>
            </a:r>
            <a:r>
              <a:rPr lang="en-US" altLang="ja-JP" dirty="0"/>
              <a:t>http://contentmarketinginstitute.com/what-is-content-marketing/</a:t>
            </a:r>
            <a:endParaRPr lang="ja-JP" altLang="en-US" dirty="0"/>
          </a:p>
          <a:p>
            <a:r>
              <a:rPr lang="en-US" altLang="ja-JP" dirty="0"/>
              <a:t>『</a:t>
            </a:r>
            <a:r>
              <a:rPr lang="ja-JP" altLang="en-US" dirty="0"/>
              <a:t>一般財団法人　経済広報センター</a:t>
            </a:r>
            <a:r>
              <a:rPr lang="en-US" altLang="ja-JP" dirty="0"/>
              <a:t>』</a:t>
            </a:r>
            <a:r>
              <a:rPr lang="ja-JP" altLang="en-US" dirty="0"/>
              <a:t>情報源に関する意識・実態調査報告書</a:t>
            </a:r>
          </a:p>
          <a:p>
            <a:r>
              <a:rPr lang="en-US" altLang="ja-JP" dirty="0">
                <a:hlinkClick r:id="rId2"/>
              </a:rPr>
              <a:t>https://www.kkc.or.jp/data/release/00000088-1.pdf</a:t>
            </a:r>
            <a:endParaRPr lang="en-US" altLang="ja-JP" dirty="0"/>
          </a:p>
          <a:p>
            <a:r>
              <a:rPr lang="en-US" altLang="ja-JP" dirty="0"/>
              <a:t>『</a:t>
            </a:r>
            <a:r>
              <a:rPr lang="ja-JP" altLang="en-US" dirty="0"/>
              <a:t>訪問販売・通信販売の動向について（経済産業省提出資料）</a:t>
            </a:r>
            <a:r>
              <a:rPr lang="en-US" altLang="ja-JP" dirty="0"/>
              <a:t>』</a:t>
            </a:r>
            <a:r>
              <a:rPr lang="en-US" altLang="ja-JP" dirty="0">
                <a:hlinkClick r:id="rId3"/>
              </a:rPr>
              <a:t>http://www.cao.go.jp/consumer/history/03/kabusoshiki/tokusho/doc/20150305_shiryou3.pdf#search='%E8%A8%AA%E5%95%8F%E8%B2%A9%E5%A3%B2+%E5%A3%B2%E4%B8%8A+%</a:t>
            </a:r>
            <a:r>
              <a:rPr lang="en-US" altLang="ja-JP" dirty="0" smtClean="0">
                <a:hlinkClick r:id="rId3"/>
              </a:rPr>
              <a:t>E6%B8%9B%E5%B0%91</a:t>
            </a:r>
            <a:r>
              <a:rPr lang="en-US" altLang="ja-JP" dirty="0" smtClean="0"/>
              <a:t>‘</a:t>
            </a:r>
          </a:p>
          <a:p>
            <a:r>
              <a:rPr lang="en-US" altLang="ja-JP" dirty="0" smtClean="0"/>
              <a:t>『MBA</a:t>
            </a:r>
            <a:r>
              <a:rPr lang="ja-JP" altLang="en-US" dirty="0" smtClean="0"/>
              <a:t>経営</a:t>
            </a:r>
            <a:r>
              <a:rPr lang="ja-JP" altLang="en-US" dirty="0"/>
              <a:t>辞書</a:t>
            </a:r>
            <a:r>
              <a:rPr lang="en-US" altLang="ja-JP" dirty="0" smtClean="0"/>
              <a:t>』</a:t>
            </a:r>
            <a:r>
              <a:rPr lang="ja-JP" altLang="en-US" dirty="0" smtClean="0"/>
              <a:t>　</a:t>
            </a:r>
            <a:r>
              <a:rPr lang="en-US" altLang="ja-JP" dirty="0" smtClean="0">
                <a:hlinkClick r:id="rId4"/>
              </a:rPr>
              <a:t>http</a:t>
            </a:r>
            <a:r>
              <a:rPr lang="en-US" altLang="ja-JP" dirty="0">
                <a:hlinkClick r:id="rId4"/>
              </a:rPr>
              <a:t>://</a:t>
            </a:r>
            <a:r>
              <a:rPr lang="en-US" altLang="ja-JP" dirty="0" smtClean="0">
                <a:hlinkClick r:id="rId4"/>
              </a:rPr>
              <a:t>globis.jp/article/1684</a:t>
            </a:r>
            <a:endParaRPr lang="en-US" altLang="ja-JP" dirty="0" smtClean="0"/>
          </a:p>
          <a:p>
            <a:r>
              <a:rPr kumimoji="1" lang="en-US" altLang="ja-JP" dirty="0" smtClean="0"/>
              <a:t>『</a:t>
            </a:r>
            <a:r>
              <a:rPr kumimoji="1" lang="ja-JP" altLang="en-US" dirty="0" smtClean="0"/>
              <a:t>顧客満足度から顧客ロイヤルティへ</a:t>
            </a:r>
            <a:r>
              <a:rPr kumimoji="1" lang="en-US" altLang="ja-JP" dirty="0" smtClean="0"/>
              <a:t>』</a:t>
            </a:r>
            <a:r>
              <a:rPr lang="en-US" altLang="ja-JP" dirty="0" smtClean="0">
                <a:solidFill>
                  <a:schemeClr val="tx1"/>
                </a:solidFill>
                <a:hlinkClick r:id="rId5"/>
              </a:rPr>
              <a:t>http</a:t>
            </a:r>
            <a:r>
              <a:rPr lang="en-US" altLang="ja-JP" dirty="0">
                <a:solidFill>
                  <a:schemeClr val="tx1"/>
                </a:solidFill>
                <a:hlinkClick r:id="rId5"/>
              </a:rPr>
              <a:t>://</a:t>
            </a:r>
            <a:r>
              <a:rPr lang="en-US" altLang="ja-JP" dirty="0" smtClean="0">
                <a:solidFill>
                  <a:schemeClr val="tx1"/>
                </a:solidFill>
                <a:hlinkClick r:id="rId5"/>
              </a:rPr>
              <a:t>www.nri.com/jp/opinion/it_solution/2008/pdf/IT20080105.pdf</a:t>
            </a:r>
            <a:endParaRPr lang="en-US" altLang="ja-JP" dirty="0" smtClean="0">
              <a:solidFill>
                <a:schemeClr val="tx1"/>
              </a:solidFill>
            </a:endParaRPr>
          </a:p>
          <a:p>
            <a:r>
              <a:rPr lang="en-US" altLang="ja-JP" dirty="0" smtClean="0">
                <a:solidFill>
                  <a:schemeClr val="tx1"/>
                </a:solidFill>
              </a:rPr>
              <a:t>『</a:t>
            </a:r>
            <a:r>
              <a:rPr lang="ja-JP" altLang="en-US" dirty="0" smtClean="0">
                <a:solidFill>
                  <a:schemeClr val="tx1"/>
                </a:solidFill>
              </a:rPr>
              <a:t>インフルエンザ</a:t>
            </a:r>
            <a:r>
              <a:rPr lang="en-US" altLang="ja-JP" dirty="0" smtClean="0">
                <a:solidFill>
                  <a:schemeClr val="tx1"/>
                </a:solidFill>
              </a:rPr>
              <a:t>NAVI』 https</a:t>
            </a:r>
            <a:r>
              <a:rPr lang="en-US" altLang="ja-JP" dirty="0">
                <a:solidFill>
                  <a:schemeClr val="tx1"/>
                </a:solidFill>
              </a:rPr>
              <a:t>://www.meiji.co.jp/influ-navi/</a:t>
            </a:r>
            <a:endParaRPr lang="ja-JP" altLang="en-US" dirty="0">
              <a:solidFill>
                <a:schemeClr val="tx1"/>
              </a:solidFill>
            </a:endParaRPr>
          </a:p>
          <a:p>
            <a:endParaRPr kumimoji="1" lang="ja-JP" altLang="en-US"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45</a:t>
            </a:fld>
            <a:endParaRPr kumimoji="1" lang="ja-JP" altLang="en-US"/>
          </a:p>
        </p:txBody>
      </p:sp>
    </p:spTree>
    <p:extLst>
      <p:ext uri="{BB962C8B-B14F-4D97-AF65-F5344CB8AC3E}">
        <p14:creationId xmlns:p14="http://schemas.microsoft.com/office/powerpoint/2010/main" val="193861373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参考</a:t>
            </a:r>
            <a:r>
              <a:rPr lang="en-US" altLang="ja-JP" dirty="0"/>
              <a:t>URL</a:t>
            </a:r>
            <a:endParaRPr kumimoji="1" lang="ja-JP" altLang="en-US" dirty="0"/>
          </a:p>
        </p:txBody>
      </p:sp>
      <p:sp>
        <p:nvSpPr>
          <p:cNvPr id="3" name="コンテンツ プレースホルダー 2"/>
          <p:cNvSpPr>
            <a:spLocks noGrp="1"/>
          </p:cNvSpPr>
          <p:nvPr>
            <p:ph idx="1"/>
          </p:nvPr>
        </p:nvSpPr>
        <p:spPr/>
        <p:txBody>
          <a:bodyPr/>
          <a:lstStyle/>
          <a:p>
            <a:r>
              <a:rPr lang="en-US" altLang="ja-JP" dirty="0" smtClean="0"/>
              <a:t>『</a:t>
            </a:r>
            <a:r>
              <a:rPr lang="ja-JP" altLang="en-US" dirty="0" smtClean="0"/>
              <a:t>歯医者が教える歯のブログ</a:t>
            </a:r>
            <a:r>
              <a:rPr lang="en-US" altLang="ja-JP" dirty="0" smtClean="0"/>
              <a:t>』</a:t>
            </a:r>
            <a:r>
              <a:rPr lang="en-US" altLang="ja-JP" dirty="0" smtClean="0">
                <a:hlinkClick r:id="rId2"/>
              </a:rPr>
              <a:t>http</a:t>
            </a:r>
            <a:r>
              <a:rPr lang="en-US" altLang="ja-JP" dirty="0">
                <a:hlinkClick r:id="rId2"/>
              </a:rPr>
              <a:t>://hanoblog.com</a:t>
            </a:r>
            <a:r>
              <a:rPr lang="en-US" altLang="ja-JP" dirty="0" smtClean="0">
                <a:hlinkClick r:id="rId2"/>
              </a:rPr>
              <a:t>/</a:t>
            </a:r>
            <a:endParaRPr lang="en-US" altLang="ja-JP" dirty="0" smtClean="0"/>
          </a:p>
          <a:p>
            <a:r>
              <a:rPr lang="en-US" altLang="ja-JP" dirty="0"/>
              <a:t>『</a:t>
            </a:r>
            <a:r>
              <a:rPr lang="ja-JP" altLang="en-US" dirty="0"/>
              <a:t>マイカジスタイル</a:t>
            </a:r>
            <a:r>
              <a:rPr lang="en-US" altLang="ja-JP" dirty="0" smtClean="0"/>
              <a:t>』</a:t>
            </a:r>
            <a:r>
              <a:rPr lang="ja-JP" altLang="en-US" dirty="0" smtClean="0"/>
              <a:t>http</a:t>
            </a:r>
            <a:r>
              <a:rPr lang="ja-JP" altLang="en-US" dirty="0"/>
              <a:t>://mykaji.kao.com/</a:t>
            </a:r>
          </a:p>
          <a:p>
            <a:r>
              <a:rPr lang="en-US" altLang="ja-JP" dirty="0" smtClean="0"/>
              <a:t>『</a:t>
            </a:r>
            <a:r>
              <a:rPr lang="ja-JP" altLang="en-US" dirty="0" smtClean="0"/>
              <a:t>アイリスオーヤマ</a:t>
            </a:r>
            <a:r>
              <a:rPr lang="en-US" altLang="ja-JP" dirty="0" smtClean="0"/>
              <a:t>』http</a:t>
            </a:r>
            <a:r>
              <a:rPr lang="en-US" altLang="ja-JP" dirty="0"/>
              <a:t>://www.irisohyama.co.jp/led/home/ktm6n_8n_tks.html</a:t>
            </a:r>
            <a:endParaRPr lang="ja-JP" altLang="en-US" dirty="0"/>
          </a:p>
          <a:p>
            <a:endParaRPr kumimoji="1" lang="en-US" altLang="ja-JP" dirty="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46</a:t>
            </a:fld>
            <a:endParaRPr kumimoji="1" lang="ja-JP" altLang="en-US"/>
          </a:p>
        </p:txBody>
      </p:sp>
    </p:spTree>
    <p:extLst>
      <p:ext uri="{BB962C8B-B14F-4D97-AF65-F5344CB8AC3E}">
        <p14:creationId xmlns:p14="http://schemas.microsoft.com/office/powerpoint/2010/main" val="227430509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46A3120-87D5-48FE-95FF-B9D32DB3470B}" type="slidenum">
              <a:rPr kumimoji="1" lang="ja-JP" altLang="en-US" smtClean="0"/>
              <a:t>47</a:t>
            </a:fld>
            <a:endParaRPr kumimoji="1" lang="ja-JP" altLang="en-US"/>
          </a:p>
        </p:txBody>
      </p:sp>
      <p:pic>
        <p:nvPicPr>
          <p:cNvPr id="4" name="図 3"/>
          <p:cNvPicPr>
            <a:picLocks noChangeAspect="1"/>
          </p:cNvPicPr>
          <p:nvPr/>
        </p:nvPicPr>
        <p:blipFill>
          <a:blip r:embed="rId2"/>
          <a:stretch>
            <a:fillRect/>
          </a:stretch>
        </p:blipFill>
        <p:spPr>
          <a:xfrm>
            <a:off x="2062162" y="2752799"/>
            <a:ext cx="1961198" cy="3335581"/>
          </a:xfrm>
          <a:prstGeom prst="rect">
            <a:avLst/>
          </a:prstGeom>
        </p:spPr>
      </p:pic>
      <p:sp>
        <p:nvSpPr>
          <p:cNvPr id="3" name="円形吹き出し 2"/>
          <p:cNvSpPr/>
          <p:nvPr/>
        </p:nvSpPr>
        <p:spPr>
          <a:xfrm>
            <a:off x="1635442" y="1082040"/>
            <a:ext cx="8143096" cy="2270760"/>
          </a:xfrm>
          <a:prstGeom prst="wedgeEllipseCallout">
            <a:avLst/>
          </a:prstGeom>
          <a:solidFill>
            <a:schemeClr val="accent5">
              <a:lumMod val="20000"/>
              <a:lumOff val="8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000" dirty="0" smtClean="0">
                <a:solidFill>
                  <a:schemeClr val="tx2"/>
                </a:solidFill>
              </a:rPr>
              <a:t>ご清聴ありがとうございました</a:t>
            </a:r>
            <a:endParaRPr kumimoji="1" lang="ja-JP" altLang="en-US" sz="3000" dirty="0">
              <a:solidFill>
                <a:schemeClr val="tx2"/>
              </a:solidFill>
            </a:endParaRPr>
          </a:p>
        </p:txBody>
      </p:sp>
    </p:spTree>
    <p:extLst>
      <p:ext uri="{BB962C8B-B14F-4D97-AF65-F5344CB8AC3E}">
        <p14:creationId xmlns:p14="http://schemas.microsoft.com/office/powerpoint/2010/main" val="3271765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3" name="コンテンツ プレースホルダー 2"/>
          <p:cNvSpPr>
            <a:spLocks noGrp="1"/>
          </p:cNvSpPr>
          <p:nvPr>
            <p:ph idx="1"/>
          </p:nvPr>
        </p:nvSpPr>
        <p:spPr>
          <a:xfrm>
            <a:off x="1097280" y="1889760"/>
            <a:ext cx="10401993" cy="4469476"/>
          </a:xfrm>
        </p:spPr>
        <p:txBody>
          <a:bodyPr>
            <a:normAutofit/>
          </a:bodyPr>
          <a:lstStyle/>
          <a:p>
            <a:pPr marL="0" indent="0">
              <a:buNone/>
            </a:pPr>
            <a:r>
              <a:rPr lang="ja-JP" altLang="en-US" sz="3800" dirty="0" smtClean="0"/>
              <a:t>コンテンツマーケティング　定義</a:t>
            </a:r>
            <a:endParaRPr lang="en-US" altLang="ja-JP" sz="3800" dirty="0" smtClean="0"/>
          </a:p>
        </p:txBody>
      </p:sp>
      <p:sp>
        <p:nvSpPr>
          <p:cNvPr id="5" name="正方形/長方形 4"/>
          <p:cNvSpPr/>
          <p:nvPr/>
        </p:nvSpPr>
        <p:spPr>
          <a:xfrm>
            <a:off x="200416" y="6448701"/>
            <a:ext cx="6786707" cy="369332"/>
          </a:xfrm>
          <a:prstGeom prst="rect">
            <a:avLst/>
          </a:prstGeom>
        </p:spPr>
        <p:txBody>
          <a:bodyPr wrap="square">
            <a:spAutoFit/>
          </a:bodyPr>
          <a:lstStyle/>
          <a:p>
            <a:pPr algn="r"/>
            <a:r>
              <a:rPr lang="en-US" altLang="ja-JP" dirty="0" smtClean="0"/>
              <a:t>http</a:t>
            </a:r>
            <a:r>
              <a:rPr lang="en-US" altLang="ja-JP" dirty="0"/>
              <a:t>://contentmarketinginstitute.com/what-is-content-marketing/</a:t>
            </a:r>
            <a:endParaRPr lang="ja-JP" altLang="en-US" dirty="0"/>
          </a:p>
        </p:txBody>
      </p:sp>
      <p:sp>
        <p:nvSpPr>
          <p:cNvPr id="6" name="角丸四角形 5"/>
          <p:cNvSpPr/>
          <p:nvPr/>
        </p:nvSpPr>
        <p:spPr>
          <a:xfrm>
            <a:off x="577734" y="2566073"/>
            <a:ext cx="11097491" cy="2050472"/>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solidFill>
                  <a:schemeClr val="bg1"/>
                </a:solidFill>
              </a:rPr>
              <a:t>見込み客となりうる特定のターゲット層の興味関心を惹きつけるために、ターゲット層の関心があり価値の高いコンテンツを作成</a:t>
            </a:r>
            <a:r>
              <a:rPr lang="ja-JP" altLang="en-US" sz="2800" dirty="0" smtClean="0">
                <a:solidFill>
                  <a:schemeClr val="bg1"/>
                </a:solidFill>
              </a:rPr>
              <a:t>したり</a:t>
            </a:r>
            <a:endParaRPr lang="en-US" altLang="ja-JP" sz="2800" dirty="0" smtClean="0">
              <a:solidFill>
                <a:schemeClr val="bg1"/>
              </a:solidFill>
            </a:endParaRPr>
          </a:p>
          <a:p>
            <a:pPr algn="ctr"/>
            <a:r>
              <a:rPr lang="ja-JP" altLang="en-US" sz="2800" dirty="0" smtClean="0">
                <a:solidFill>
                  <a:schemeClr val="bg1"/>
                </a:solidFill>
              </a:rPr>
              <a:t>配布</a:t>
            </a:r>
            <a:r>
              <a:rPr lang="ja-JP" altLang="en-US" sz="2800" dirty="0">
                <a:solidFill>
                  <a:schemeClr val="bg1"/>
                </a:solidFill>
              </a:rPr>
              <a:t>・提供するマーケティング行為</a:t>
            </a:r>
            <a:endParaRPr lang="en-US" altLang="ja-JP" sz="2800" dirty="0">
              <a:solidFill>
                <a:schemeClr val="bg1"/>
              </a:solidFill>
            </a:endParaRPr>
          </a:p>
        </p:txBody>
      </p:sp>
      <p:sp>
        <p:nvSpPr>
          <p:cNvPr id="8" name="スライド番号プレースホルダー 7"/>
          <p:cNvSpPr>
            <a:spLocks noGrp="1"/>
          </p:cNvSpPr>
          <p:nvPr>
            <p:ph type="sldNum" sz="quarter" idx="12"/>
          </p:nvPr>
        </p:nvSpPr>
        <p:spPr/>
        <p:txBody>
          <a:bodyPr/>
          <a:lstStyle/>
          <a:p>
            <a:fld id="{F46A3120-87D5-48FE-95FF-B9D32DB3470B}" type="slidenum">
              <a:rPr kumimoji="1" lang="ja-JP" altLang="en-US" smtClean="0"/>
              <a:t>5</a:t>
            </a:fld>
            <a:endParaRPr kumimoji="1" lang="ja-JP" altLang="en-US" dirty="0"/>
          </a:p>
        </p:txBody>
      </p:sp>
    </p:spTree>
    <p:extLst>
      <p:ext uri="{BB962C8B-B14F-4D97-AF65-F5344CB8AC3E}">
        <p14:creationId xmlns:p14="http://schemas.microsoft.com/office/powerpoint/2010/main" val="30502014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現状</a:t>
            </a:r>
            <a:r>
              <a:rPr lang="ja-JP" altLang="en-US" dirty="0"/>
              <a:t>分析</a:t>
            </a:r>
            <a:endParaRPr kumimoji="1" lang="ja-JP" altLang="en-US" dirty="0"/>
          </a:p>
        </p:txBody>
      </p:sp>
      <p:sp>
        <p:nvSpPr>
          <p:cNvPr id="4" name="日付プレースホルダー 3"/>
          <p:cNvSpPr>
            <a:spLocks noGrp="1"/>
          </p:cNvSpPr>
          <p:nvPr>
            <p:ph type="dt" sz="half" idx="10"/>
          </p:nvPr>
        </p:nvSpPr>
        <p:spPr/>
        <p:txBody>
          <a:bodyPr/>
          <a:lstStyle/>
          <a:p>
            <a:endParaRPr kumimoji="1" lang="ja-JP" altLang="en-US" dirty="0"/>
          </a:p>
        </p:txBody>
      </p:sp>
      <p:sp>
        <p:nvSpPr>
          <p:cNvPr id="5" name="スライド番号プレースホルダー 4"/>
          <p:cNvSpPr>
            <a:spLocks noGrp="1"/>
          </p:cNvSpPr>
          <p:nvPr>
            <p:ph type="sldNum" sz="quarter" idx="12"/>
          </p:nvPr>
        </p:nvSpPr>
        <p:spPr/>
        <p:txBody>
          <a:bodyPr/>
          <a:lstStyle/>
          <a:p>
            <a:fld id="{F46A3120-87D5-48FE-95FF-B9D32DB3470B}" type="slidenum">
              <a:rPr kumimoji="1" lang="ja-JP" altLang="en-US" smtClean="0"/>
              <a:t>6</a:t>
            </a:fld>
            <a:endParaRPr kumimoji="1" lang="ja-JP" altLang="en-US"/>
          </a:p>
        </p:txBody>
      </p:sp>
      <p:sp>
        <p:nvSpPr>
          <p:cNvPr id="12" name="コンテンツ プレースホルダー 11"/>
          <p:cNvSpPr>
            <a:spLocks noGrp="1"/>
          </p:cNvSpPr>
          <p:nvPr>
            <p:ph idx="1"/>
          </p:nvPr>
        </p:nvSpPr>
        <p:spPr/>
        <p:txBody>
          <a:bodyPr/>
          <a:lstStyle/>
          <a:p>
            <a:pPr marL="0" indent="0">
              <a:buNone/>
            </a:pPr>
            <a:endParaRPr lang="en-US" altLang="ja-JP" dirty="0" smtClean="0"/>
          </a:p>
          <a:p>
            <a:endParaRPr kumimoji="1" lang="en-US" altLang="ja-JP" dirty="0"/>
          </a:p>
          <a:p>
            <a:endParaRPr kumimoji="1" lang="en-US" altLang="ja-JP" dirty="0" smtClean="0"/>
          </a:p>
          <a:p>
            <a:endParaRPr kumimoji="1" lang="ja-JP" altLang="en-US" dirty="0"/>
          </a:p>
        </p:txBody>
      </p:sp>
      <p:pic>
        <p:nvPicPr>
          <p:cNvPr id="13" name="図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83680" y="2036064"/>
            <a:ext cx="4572000" cy="3547872"/>
          </a:xfrm>
          <a:prstGeom prst="rect">
            <a:avLst/>
          </a:prstGeom>
        </p:spPr>
      </p:pic>
      <p:sp>
        <p:nvSpPr>
          <p:cNvPr id="14" name="左矢印 13"/>
          <p:cNvSpPr/>
          <p:nvPr/>
        </p:nvSpPr>
        <p:spPr>
          <a:xfrm>
            <a:off x="4673576" y="5098561"/>
            <a:ext cx="1587016" cy="66495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t>宣伝</a:t>
            </a:r>
            <a:endParaRPr kumimoji="1" lang="ja-JP" altLang="en-US" b="1" dirty="0"/>
          </a:p>
        </p:txBody>
      </p:sp>
      <p:sp>
        <p:nvSpPr>
          <p:cNvPr id="16" name="スマイル 15"/>
          <p:cNvSpPr/>
          <p:nvPr/>
        </p:nvSpPr>
        <p:spPr>
          <a:xfrm>
            <a:off x="2952484" y="4861242"/>
            <a:ext cx="1170432" cy="1170432"/>
          </a:xfrm>
          <a:prstGeom prst="smileyFace">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8" name="円形吹き出し 17"/>
          <p:cNvSpPr/>
          <p:nvPr/>
        </p:nvSpPr>
        <p:spPr>
          <a:xfrm>
            <a:off x="680732" y="2165470"/>
            <a:ext cx="5902948" cy="2241983"/>
          </a:xfrm>
          <a:prstGeom prst="wedgeEllipseCallout">
            <a:avLst>
              <a:gd name="adj1" fmla="val -1315"/>
              <a:gd name="adj2" fmla="val 6478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他</a:t>
            </a:r>
            <a:r>
              <a:rPr lang="ja-JP" altLang="en-US" sz="2400" dirty="0" smtClean="0">
                <a:solidFill>
                  <a:schemeClr val="tx1"/>
                </a:solidFill>
              </a:rPr>
              <a:t>にも商品はたくさんあるし、</a:t>
            </a:r>
            <a:endParaRPr lang="en-US" altLang="ja-JP" sz="2400" dirty="0" smtClean="0">
              <a:solidFill>
                <a:schemeClr val="tx1"/>
              </a:solidFill>
            </a:endParaRPr>
          </a:p>
          <a:p>
            <a:pPr algn="ctr"/>
            <a:r>
              <a:rPr lang="ja-JP" altLang="en-US" sz="2400" dirty="0" smtClean="0">
                <a:solidFill>
                  <a:schemeClr val="tx1"/>
                </a:solidFill>
              </a:rPr>
              <a:t>　いまい</a:t>
            </a:r>
            <a:r>
              <a:rPr lang="ja-JP" altLang="en-US" sz="2400" dirty="0" err="1">
                <a:solidFill>
                  <a:schemeClr val="tx1"/>
                </a:solidFill>
              </a:rPr>
              <a:t>ち</a:t>
            </a:r>
            <a:r>
              <a:rPr lang="ja-JP" altLang="en-US" sz="2400" dirty="0" smtClean="0">
                <a:solidFill>
                  <a:schemeClr val="tx1"/>
                </a:solidFill>
              </a:rPr>
              <a:t>信用できない・・・</a:t>
            </a:r>
            <a:endParaRPr lang="en-US" altLang="ja-JP" sz="2400" dirty="0" smtClean="0">
              <a:solidFill>
                <a:schemeClr val="tx1"/>
              </a:solidFill>
            </a:endParaRPr>
          </a:p>
        </p:txBody>
      </p:sp>
      <p:sp>
        <p:nvSpPr>
          <p:cNvPr id="19" name="テキスト ボックス 18"/>
          <p:cNvSpPr txBox="1"/>
          <p:nvPr/>
        </p:nvSpPr>
        <p:spPr>
          <a:xfrm>
            <a:off x="1382438" y="1791039"/>
            <a:ext cx="2299545" cy="400110"/>
          </a:xfrm>
          <a:prstGeom prst="rect">
            <a:avLst/>
          </a:prstGeom>
          <a:noFill/>
        </p:spPr>
        <p:txBody>
          <a:bodyPr wrap="square" rtlCol="0">
            <a:spAutoFit/>
          </a:bodyPr>
          <a:lstStyle/>
          <a:p>
            <a:r>
              <a:rPr kumimoji="1" lang="ja-JP" altLang="en-US" sz="2000" b="1" dirty="0" smtClean="0"/>
              <a:t>従来の広告</a:t>
            </a:r>
            <a:endParaRPr kumimoji="1" lang="ja-JP" altLang="en-US" sz="2000" b="1" dirty="0"/>
          </a:p>
        </p:txBody>
      </p:sp>
      <p:sp>
        <p:nvSpPr>
          <p:cNvPr id="20" name="テキスト ボックス 19"/>
          <p:cNvSpPr txBox="1"/>
          <p:nvPr/>
        </p:nvSpPr>
        <p:spPr>
          <a:xfrm>
            <a:off x="680732" y="6471977"/>
            <a:ext cx="2885790" cy="369332"/>
          </a:xfrm>
          <a:prstGeom prst="rect">
            <a:avLst/>
          </a:prstGeom>
          <a:noFill/>
        </p:spPr>
        <p:txBody>
          <a:bodyPr wrap="none" rtlCol="0">
            <a:spAutoFit/>
          </a:bodyPr>
          <a:lstStyle/>
          <a:p>
            <a:r>
              <a:rPr lang="en-US" altLang="ja-JP" dirty="0" smtClean="0"/>
              <a:t>http</a:t>
            </a:r>
            <a:r>
              <a:rPr lang="en-US" altLang="ja-JP" dirty="0"/>
              <a:t>://proactiv.jp/index.html</a:t>
            </a:r>
            <a:endParaRPr kumimoji="1" lang="ja-JP" altLang="en-US" dirty="0"/>
          </a:p>
        </p:txBody>
      </p:sp>
    </p:spTree>
    <p:extLst>
      <p:ext uri="{BB962C8B-B14F-4D97-AF65-F5344CB8AC3E}">
        <p14:creationId xmlns:p14="http://schemas.microsoft.com/office/powerpoint/2010/main" val="32737729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4" name="日付プレースホルダー 3"/>
          <p:cNvSpPr>
            <a:spLocks noGrp="1"/>
          </p:cNvSpPr>
          <p:nvPr>
            <p:ph type="dt" sz="half" idx="10"/>
          </p:nvPr>
        </p:nvSpPr>
        <p:spPr>
          <a:xfrm>
            <a:off x="1099300" y="6455578"/>
            <a:ext cx="2472271" cy="365125"/>
          </a:xfrm>
        </p:spPr>
        <p:txBody>
          <a:bodyPr/>
          <a:lstStyle/>
          <a:p>
            <a:endParaRPr kumimoji="1" lang="ja-JP" altLang="en-US" dirty="0"/>
          </a:p>
        </p:txBody>
      </p:sp>
      <p:sp>
        <p:nvSpPr>
          <p:cNvPr id="5" name="スライド番号プレースホルダー 4"/>
          <p:cNvSpPr>
            <a:spLocks noGrp="1"/>
          </p:cNvSpPr>
          <p:nvPr>
            <p:ph type="sldNum" sz="quarter" idx="12"/>
          </p:nvPr>
        </p:nvSpPr>
        <p:spPr/>
        <p:txBody>
          <a:bodyPr/>
          <a:lstStyle/>
          <a:p>
            <a:fld id="{F46A3120-87D5-48FE-95FF-B9D32DB3470B}" type="slidenum">
              <a:rPr kumimoji="1" lang="ja-JP" altLang="en-US" smtClean="0"/>
              <a:t>7</a:t>
            </a:fld>
            <a:endParaRPr kumimoji="1" lang="ja-JP" altLang="en-US"/>
          </a:p>
        </p:txBody>
      </p:sp>
      <p:pic>
        <p:nvPicPr>
          <p:cNvPr id="9" name="コンテンツ プレースホルダー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662964" y="1737360"/>
            <a:ext cx="4492716" cy="4022725"/>
          </a:xfrm>
        </p:spPr>
      </p:pic>
      <p:sp>
        <p:nvSpPr>
          <p:cNvPr id="8" name="スマイル 7"/>
          <p:cNvSpPr/>
          <p:nvPr/>
        </p:nvSpPr>
        <p:spPr>
          <a:xfrm>
            <a:off x="2952484" y="4861242"/>
            <a:ext cx="1170432" cy="1170432"/>
          </a:xfrm>
          <a:prstGeom prst="smileyFace">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10" name="右矢印 9"/>
          <p:cNvSpPr/>
          <p:nvPr/>
        </p:nvSpPr>
        <p:spPr>
          <a:xfrm>
            <a:off x="4456176" y="5132832"/>
            <a:ext cx="1670304" cy="62725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t>検索</a:t>
            </a:r>
            <a:endParaRPr kumimoji="1" lang="ja-JP" altLang="en-US" b="1" dirty="0"/>
          </a:p>
        </p:txBody>
      </p:sp>
      <p:sp>
        <p:nvSpPr>
          <p:cNvPr id="11" name="円形吹き出し 10"/>
          <p:cNvSpPr/>
          <p:nvPr/>
        </p:nvSpPr>
        <p:spPr>
          <a:xfrm>
            <a:off x="680732" y="2165470"/>
            <a:ext cx="5982232" cy="2241983"/>
          </a:xfrm>
          <a:prstGeom prst="wedgeEllipseCallout">
            <a:avLst>
              <a:gd name="adj1" fmla="val -1315"/>
              <a:gd name="adj2" fmla="val 6478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知りたい情報が手に入った！</a:t>
            </a:r>
            <a:endParaRPr kumimoji="1" lang="en-US" altLang="ja-JP" sz="2400" dirty="0" smtClean="0">
              <a:solidFill>
                <a:schemeClr val="tx1"/>
              </a:solidFill>
            </a:endParaRPr>
          </a:p>
          <a:p>
            <a:pPr algn="ctr"/>
            <a:r>
              <a:rPr lang="ja-JP" altLang="en-US" sz="2400" dirty="0" smtClean="0">
                <a:solidFill>
                  <a:schemeClr val="tx1"/>
                </a:solidFill>
              </a:rPr>
              <a:t>ここの企業は信用できるかも！</a:t>
            </a:r>
            <a:endParaRPr lang="en-US" altLang="ja-JP" sz="2400" dirty="0" smtClean="0">
              <a:solidFill>
                <a:schemeClr val="tx1"/>
              </a:solidFill>
            </a:endParaRPr>
          </a:p>
        </p:txBody>
      </p:sp>
      <p:sp>
        <p:nvSpPr>
          <p:cNvPr id="12" name="テキスト ボックス 11"/>
          <p:cNvSpPr txBox="1"/>
          <p:nvPr/>
        </p:nvSpPr>
        <p:spPr>
          <a:xfrm>
            <a:off x="1382438" y="1791039"/>
            <a:ext cx="3482170" cy="400110"/>
          </a:xfrm>
          <a:prstGeom prst="rect">
            <a:avLst/>
          </a:prstGeom>
          <a:noFill/>
        </p:spPr>
        <p:txBody>
          <a:bodyPr wrap="square" rtlCol="0">
            <a:spAutoFit/>
          </a:bodyPr>
          <a:lstStyle/>
          <a:p>
            <a:r>
              <a:rPr kumimoji="1" lang="ja-JP" altLang="en-US" sz="2000" b="1" dirty="0" smtClean="0"/>
              <a:t>コンテンツマーケティング</a:t>
            </a:r>
            <a:endParaRPr kumimoji="1" lang="ja-JP" altLang="en-US" sz="2000" b="1" dirty="0"/>
          </a:p>
        </p:txBody>
      </p:sp>
      <p:sp>
        <p:nvSpPr>
          <p:cNvPr id="13" name="テキスト ボックス 12"/>
          <p:cNvSpPr txBox="1"/>
          <p:nvPr/>
        </p:nvSpPr>
        <p:spPr>
          <a:xfrm>
            <a:off x="719679" y="6451371"/>
            <a:ext cx="1997085" cy="369332"/>
          </a:xfrm>
          <a:prstGeom prst="rect">
            <a:avLst/>
          </a:prstGeom>
          <a:noFill/>
        </p:spPr>
        <p:txBody>
          <a:bodyPr wrap="none" rtlCol="0">
            <a:spAutoFit/>
          </a:bodyPr>
          <a:lstStyle/>
          <a:p>
            <a:r>
              <a:rPr lang="en-US" altLang="ja-JP" dirty="0" smtClean="0"/>
              <a:t>http</a:t>
            </a:r>
            <a:r>
              <a:rPr lang="en-US" altLang="ja-JP" dirty="0"/>
              <a:t>://nikipedia.jp/</a:t>
            </a:r>
            <a:endParaRPr kumimoji="1" lang="ja-JP" altLang="en-US" dirty="0"/>
          </a:p>
        </p:txBody>
      </p:sp>
    </p:spTree>
    <p:extLst>
      <p:ext uri="{BB962C8B-B14F-4D97-AF65-F5344CB8AC3E}">
        <p14:creationId xmlns:p14="http://schemas.microsoft.com/office/powerpoint/2010/main" val="7930439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現状分析　</a:t>
            </a:r>
            <a:endParaRPr kumimoji="1" lang="ja-JP" altLang="en-US" dirty="0"/>
          </a:p>
        </p:txBody>
      </p:sp>
      <p:sp>
        <p:nvSpPr>
          <p:cNvPr id="3" name="コンテンツ プレースホルダー 2"/>
          <p:cNvSpPr>
            <a:spLocks noGrp="1"/>
          </p:cNvSpPr>
          <p:nvPr>
            <p:ph idx="1"/>
          </p:nvPr>
        </p:nvSpPr>
        <p:spPr>
          <a:xfrm>
            <a:off x="1107165" y="1875871"/>
            <a:ext cx="10291156" cy="4416521"/>
          </a:xfrm>
        </p:spPr>
        <p:txBody>
          <a:bodyPr>
            <a:normAutofit fontScale="92500" lnSpcReduction="20000"/>
          </a:bodyPr>
          <a:lstStyle/>
          <a:p>
            <a:pPr algn="ctr"/>
            <a:endParaRPr lang="en-US" altLang="ja-JP" sz="3200" dirty="0" smtClean="0"/>
          </a:p>
          <a:p>
            <a:pPr algn="ctr"/>
            <a:endParaRPr lang="en-US" altLang="ja-JP" sz="3200" dirty="0" smtClean="0"/>
          </a:p>
          <a:p>
            <a:pPr>
              <a:buFont typeface="Wingdings" panose="05000000000000000000" pitchFamily="2" charset="2"/>
              <a:buChar char="u"/>
            </a:pPr>
            <a:r>
              <a:rPr lang="ja-JP" altLang="en-US" sz="2400" dirty="0" smtClean="0"/>
              <a:t>広告</a:t>
            </a:r>
            <a:r>
              <a:rPr kumimoji="1" lang="ja-JP" altLang="en-US" sz="2400" dirty="0" smtClean="0"/>
              <a:t>宣伝費を抑えられる</a:t>
            </a:r>
            <a:endParaRPr kumimoji="1" lang="en-US" altLang="ja-JP" sz="2400" dirty="0" smtClean="0"/>
          </a:p>
          <a:p>
            <a:pPr>
              <a:buFont typeface="Wingdings" panose="05000000000000000000" pitchFamily="2" charset="2"/>
              <a:buChar char="u"/>
            </a:pPr>
            <a:r>
              <a:rPr lang="ja-JP" altLang="en-US" sz="2400" dirty="0" smtClean="0"/>
              <a:t>オピニオンリーダー（マーケットリーダー</a:t>
            </a:r>
            <a:r>
              <a:rPr lang="en-US" altLang="ja-JP" sz="2400" dirty="0" smtClean="0"/>
              <a:t>,</a:t>
            </a:r>
            <a:r>
              <a:rPr lang="ja-JP" altLang="en-US" sz="2400" dirty="0" smtClean="0"/>
              <a:t>影響者）になれる</a:t>
            </a:r>
            <a:endParaRPr lang="en-US" altLang="ja-JP" sz="2400" dirty="0" smtClean="0"/>
          </a:p>
          <a:p>
            <a:pPr>
              <a:buFont typeface="Wingdings" panose="05000000000000000000" pitchFamily="2" charset="2"/>
              <a:buChar char="u"/>
            </a:pPr>
            <a:r>
              <a:rPr kumimoji="1" lang="ja-JP" altLang="en-US" sz="2400" dirty="0"/>
              <a:t>顧客</a:t>
            </a:r>
            <a:r>
              <a:rPr kumimoji="1" lang="ja-JP" altLang="en-US" sz="2400" dirty="0" smtClean="0"/>
              <a:t>に嫌われない</a:t>
            </a:r>
            <a:endParaRPr kumimoji="1" lang="en-US" altLang="ja-JP" sz="2400" dirty="0" smtClean="0"/>
          </a:p>
          <a:p>
            <a:pPr>
              <a:buFont typeface="Wingdings" panose="05000000000000000000" pitchFamily="2" charset="2"/>
              <a:buChar char="u"/>
            </a:pPr>
            <a:r>
              <a:rPr lang="ja-JP" altLang="en-US" sz="2400" dirty="0"/>
              <a:t>顧客</a:t>
            </a:r>
            <a:r>
              <a:rPr lang="ja-JP" altLang="en-US" sz="2400" dirty="0" smtClean="0"/>
              <a:t>とのコミュニケーションが生まれる</a:t>
            </a:r>
            <a:endParaRPr lang="en-US" altLang="ja-JP" sz="2400" dirty="0" smtClean="0"/>
          </a:p>
          <a:p>
            <a:pPr>
              <a:buFont typeface="Wingdings" panose="05000000000000000000" pitchFamily="2" charset="2"/>
              <a:buChar char="u"/>
            </a:pPr>
            <a:r>
              <a:rPr kumimoji="1" lang="ja-JP" altLang="en-US" sz="2400" dirty="0"/>
              <a:t>顧客</a:t>
            </a:r>
            <a:r>
              <a:rPr kumimoji="1" lang="ja-JP" altLang="en-US" sz="2400" dirty="0" smtClean="0"/>
              <a:t>の</a:t>
            </a:r>
            <a:r>
              <a:rPr kumimoji="1" lang="ja-JP" altLang="en-US" sz="2400" dirty="0"/>
              <a:t>ロイヤルティ</a:t>
            </a:r>
            <a:r>
              <a:rPr kumimoji="1" lang="ja-JP" altLang="en-US" sz="2400" dirty="0" smtClean="0"/>
              <a:t>を高められる</a:t>
            </a:r>
            <a:endParaRPr kumimoji="1" lang="en-US" altLang="ja-JP" sz="2400" dirty="0" smtClean="0"/>
          </a:p>
          <a:p>
            <a:pPr>
              <a:buFont typeface="Wingdings" panose="05000000000000000000" pitchFamily="2" charset="2"/>
              <a:buChar char="u"/>
            </a:pPr>
            <a:r>
              <a:rPr lang="ja-JP" altLang="en-US" sz="2400" dirty="0"/>
              <a:t>ターゲット</a:t>
            </a:r>
            <a:r>
              <a:rPr lang="ja-JP" altLang="en-US" sz="2400" dirty="0" smtClean="0"/>
              <a:t>が絞り込みやすくなる</a:t>
            </a:r>
            <a:endParaRPr lang="en-US" altLang="ja-JP" sz="2400" dirty="0" smtClean="0"/>
          </a:p>
          <a:p>
            <a:pPr>
              <a:buFont typeface="Wingdings" panose="05000000000000000000" pitchFamily="2" charset="2"/>
              <a:buChar char="u"/>
            </a:pPr>
            <a:r>
              <a:rPr kumimoji="1" lang="ja-JP" altLang="en-US" sz="2400" dirty="0"/>
              <a:t>情報</a:t>
            </a:r>
            <a:r>
              <a:rPr kumimoji="1" lang="ja-JP" altLang="en-US" sz="2400" dirty="0" smtClean="0"/>
              <a:t>を</a:t>
            </a:r>
            <a:r>
              <a:rPr kumimoji="1" lang="ja-JP" altLang="en-US" sz="2400" dirty="0"/>
              <a:t>自然</a:t>
            </a:r>
            <a:r>
              <a:rPr kumimoji="1" lang="ja-JP" altLang="en-US" sz="2400" dirty="0" smtClean="0"/>
              <a:t>に拡散できる</a:t>
            </a:r>
            <a:endParaRPr kumimoji="1" lang="en-US" altLang="ja-JP" sz="2400" dirty="0" smtClean="0"/>
          </a:p>
          <a:p>
            <a:pPr>
              <a:buFont typeface="Wingdings" panose="05000000000000000000" pitchFamily="2" charset="2"/>
              <a:buChar char="u"/>
            </a:pPr>
            <a:r>
              <a:rPr lang="ja-JP" altLang="en-US" sz="2400" dirty="0"/>
              <a:t>顧客</a:t>
            </a:r>
            <a:r>
              <a:rPr lang="ja-JP" altLang="en-US" sz="2400" dirty="0" smtClean="0"/>
              <a:t>の</a:t>
            </a:r>
            <a:r>
              <a:rPr lang="ja-JP" altLang="en-US" sz="2400" dirty="0"/>
              <a:t>反応</a:t>
            </a:r>
            <a:r>
              <a:rPr lang="ja-JP" altLang="en-US" sz="2400" dirty="0" smtClean="0"/>
              <a:t>が</a:t>
            </a:r>
            <a:r>
              <a:rPr lang="ja-JP" altLang="en-US" sz="2400" dirty="0"/>
              <a:t>検証</a:t>
            </a:r>
            <a:r>
              <a:rPr lang="ja-JP" altLang="en-US" sz="2400" dirty="0" smtClean="0"/>
              <a:t>しやすくな</a:t>
            </a:r>
            <a:r>
              <a:rPr lang="ja-JP" altLang="en-US" sz="2400" dirty="0"/>
              <a:t>る</a:t>
            </a:r>
            <a:endParaRPr kumimoji="1" lang="ja-JP" altLang="en-US" sz="2400" dirty="0"/>
          </a:p>
        </p:txBody>
      </p:sp>
      <p:sp>
        <p:nvSpPr>
          <p:cNvPr id="5" name="上リボン 4"/>
          <p:cNvSpPr/>
          <p:nvPr/>
        </p:nvSpPr>
        <p:spPr>
          <a:xfrm>
            <a:off x="1618211" y="1963774"/>
            <a:ext cx="9115692" cy="639384"/>
          </a:xfrm>
          <a:prstGeom prst="ribbon2">
            <a:avLst>
              <a:gd name="adj1" fmla="val 16667"/>
              <a:gd name="adj2" fmla="val 75000"/>
            </a:avLst>
          </a:prstGeom>
          <a:solidFill>
            <a:srgbClr val="4A66AC">
              <a:alpha val="3098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smtClean="0">
                <a:solidFill>
                  <a:schemeClr val="accent3">
                    <a:lumMod val="50000"/>
                  </a:schemeClr>
                </a:solidFill>
              </a:rPr>
              <a:t>コンテンツマーケティングが有効である理由</a:t>
            </a:r>
            <a:endParaRPr lang="en-US" altLang="ja-JP" sz="2800" dirty="0">
              <a:solidFill>
                <a:schemeClr val="accent3">
                  <a:lumMod val="50000"/>
                </a:schemeClr>
              </a:solidFill>
            </a:endParaRPr>
          </a:p>
        </p:txBody>
      </p:sp>
      <p:sp>
        <p:nvSpPr>
          <p:cNvPr id="6" name="テキスト ボックス 5"/>
          <p:cNvSpPr txBox="1"/>
          <p:nvPr/>
        </p:nvSpPr>
        <p:spPr>
          <a:xfrm>
            <a:off x="96982" y="6488668"/>
            <a:ext cx="4710545" cy="369332"/>
          </a:xfrm>
          <a:prstGeom prst="rect">
            <a:avLst/>
          </a:prstGeom>
          <a:noFill/>
        </p:spPr>
        <p:txBody>
          <a:bodyPr wrap="square" rtlCol="0">
            <a:spAutoFit/>
          </a:bodyPr>
          <a:lstStyle/>
          <a:p>
            <a:r>
              <a:rPr kumimoji="1" lang="ja-JP" altLang="en-US" dirty="0" smtClean="0"/>
              <a:t>宗像（</a:t>
            </a:r>
            <a:r>
              <a:rPr kumimoji="1" lang="en-US" altLang="ja-JP" dirty="0" smtClean="0"/>
              <a:t>2014</a:t>
            </a:r>
            <a:r>
              <a:rPr kumimoji="1" lang="ja-JP" altLang="en-US" dirty="0" smtClean="0"/>
              <a:t>）</a:t>
            </a:r>
            <a:endParaRPr kumimoji="1" lang="ja-JP" altLang="en-US" dirty="0"/>
          </a:p>
        </p:txBody>
      </p:sp>
      <p:sp>
        <p:nvSpPr>
          <p:cNvPr id="7" name="スライド番号プレースホルダー 6"/>
          <p:cNvSpPr>
            <a:spLocks noGrp="1"/>
          </p:cNvSpPr>
          <p:nvPr>
            <p:ph type="sldNum" sz="quarter" idx="12"/>
          </p:nvPr>
        </p:nvSpPr>
        <p:spPr/>
        <p:txBody>
          <a:bodyPr/>
          <a:lstStyle/>
          <a:p>
            <a:fld id="{F46A3120-87D5-48FE-95FF-B9D32DB3470B}" type="slidenum">
              <a:rPr kumimoji="1" lang="ja-JP" altLang="en-US" smtClean="0"/>
              <a:t>8</a:t>
            </a:fld>
            <a:endParaRPr kumimoji="1" lang="ja-JP" altLang="en-US"/>
          </a:p>
        </p:txBody>
      </p:sp>
    </p:spTree>
    <p:extLst>
      <p:ext uri="{BB962C8B-B14F-4D97-AF65-F5344CB8AC3E}">
        <p14:creationId xmlns:p14="http://schemas.microsoft.com/office/powerpoint/2010/main" val="25821670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現状分析</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kumimoji="1" lang="ja-JP" altLang="en-US" dirty="0" smtClean="0"/>
              <a:t>◆広告宣伝費を抑えられる</a:t>
            </a:r>
            <a:endParaRPr lang="en-US" altLang="ja-JP" dirty="0"/>
          </a:p>
          <a:p>
            <a:pPr marL="0" indent="0">
              <a:buNone/>
            </a:pPr>
            <a:r>
              <a:rPr kumimoji="1" lang="ja-JP" altLang="en-US" dirty="0" smtClean="0"/>
              <a:t>マスメディアの広告を利用するよりも、自社メディアにコンテンツを掲載するほうが広告宣伝費を大幅に削減できる。</a:t>
            </a:r>
            <a:endParaRPr kumimoji="1" lang="en-US" altLang="ja-JP" dirty="0" smtClean="0"/>
          </a:p>
          <a:p>
            <a:pPr marL="0" indent="0">
              <a:buNone/>
            </a:pPr>
            <a:r>
              <a:rPr lang="ja-JP" altLang="en-US" dirty="0" smtClean="0"/>
              <a:t>◆オピニオンリーダーに</a:t>
            </a:r>
            <a:r>
              <a:rPr lang="ja-JP" altLang="en-US" dirty="0"/>
              <a:t>なれる</a:t>
            </a:r>
            <a:endParaRPr lang="en-US" altLang="ja-JP" dirty="0"/>
          </a:p>
          <a:p>
            <a:pPr marL="0" indent="0">
              <a:buNone/>
            </a:pPr>
            <a:r>
              <a:rPr lang="ja-JP" altLang="en-US" dirty="0"/>
              <a:t>業界動向に詳しく、専門知識も豊富</a:t>
            </a:r>
            <a:r>
              <a:rPr lang="ja-JP" altLang="en-US" dirty="0" smtClean="0"/>
              <a:t>。こう</a:t>
            </a:r>
            <a:r>
              <a:rPr lang="ja-JP" altLang="en-US" dirty="0"/>
              <a:t>した影響力のある存在を「オピニオンリーダー」と</a:t>
            </a:r>
            <a:r>
              <a:rPr lang="ja-JP" altLang="en-US" dirty="0" smtClean="0"/>
              <a:t>呼び、 </a:t>
            </a:r>
            <a:r>
              <a:rPr lang="ja-JP" altLang="en-US" dirty="0"/>
              <a:t>コンテンツマーケティングを続けることは自らをオピニオンリーダーに成長させる</a:t>
            </a:r>
            <a:r>
              <a:rPr lang="ja-JP" altLang="en-US" dirty="0" smtClean="0"/>
              <a:t>ことにつながる。</a:t>
            </a:r>
            <a:endParaRPr lang="en-US" altLang="ja-JP" dirty="0" smtClean="0"/>
          </a:p>
          <a:p>
            <a:pPr marL="0" indent="0">
              <a:buNone/>
            </a:pPr>
            <a:r>
              <a:rPr lang="ja-JP" altLang="en-US" dirty="0" smtClean="0"/>
              <a:t>◆</a:t>
            </a:r>
            <a:r>
              <a:rPr lang="ja-JP" altLang="en-US" dirty="0"/>
              <a:t>顧客に</a:t>
            </a:r>
            <a:r>
              <a:rPr lang="ja-JP" altLang="en-US" dirty="0" smtClean="0"/>
              <a:t>嫌われない</a:t>
            </a:r>
            <a:endParaRPr lang="en-US" altLang="ja-JP" dirty="0" smtClean="0"/>
          </a:p>
          <a:p>
            <a:pPr marL="0" indent="0">
              <a:buNone/>
            </a:pPr>
            <a:r>
              <a:rPr lang="ja-JP" altLang="en-US" dirty="0" smtClean="0"/>
              <a:t>従来</a:t>
            </a:r>
            <a:r>
              <a:rPr lang="ja-JP" altLang="en-US" dirty="0"/>
              <a:t>の広告宣伝では、人々の関心を得るために 情報を一方的に送り付ける方法が</a:t>
            </a:r>
            <a:r>
              <a:rPr lang="ja-JP" altLang="en-US" dirty="0" smtClean="0"/>
              <a:t>主流だったが、日常</a:t>
            </a:r>
            <a:r>
              <a:rPr lang="ja-JP" altLang="en-US" dirty="0"/>
              <a:t>生活に割り込む広告宣伝は</a:t>
            </a:r>
            <a:r>
              <a:rPr lang="ja-JP" altLang="en-US" dirty="0" smtClean="0"/>
              <a:t>、多く</a:t>
            </a:r>
            <a:r>
              <a:rPr lang="ja-JP" altLang="en-US" dirty="0"/>
              <a:t>の人が耳</a:t>
            </a:r>
            <a:r>
              <a:rPr lang="ja-JP" altLang="en-US" dirty="0" smtClean="0"/>
              <a:t>を傾けない傾向になってきている。</a:t>
            </a:r>
            <a:endParaRPr kumimoji="1" lang="en-US" altLang="ja-JP" dirty="0" smtClean="0"/>
          </a:p>
          <a:p>
            <a:pPr marL="0" indent="0">
              <a:buNone/>
            </a:pPr>
            <a:endParaRPr kumimoji="1" lang="en-US" altLang="ja-JP" dirty="0" smtClean="0"/>
          </a:p>
        </p:txBody>
      </p:sp>
      <p:sp>
        <p:nvSpPr>
          <p:cNvPr id="4" name="スライド番号プレースホルダー 3"/>
          <p:cNvSpPr>
            <a:spLocks noGrp="1"/>
          </p:cNvSpPr>
          <p:nvPr>
            <p:ph type="sldNum" sz="quarter" idx="12"/>
          </p:nvPr>
        </p:nvSpPr>
        <p:spPr/>
        <p:txBody>
          <a:bodyPr/>
          <a:lstStyle/>
          <a:p>
            <a:fld id="{F46A3120-87D5-48FE-95FF-B9D32DB3470B}" type="slidenum">
              <a:rPr kumimoji="1" lang="ja-JP" altLang="en-US" smtClean="0"/>
              <a:t>9</a:t>
            </a:fld>
            <a:endParaRPr kumimoji="1" lang="ja-JP" altLang="en-US"/>
          </a:p>
        </p:txBody>
      </p:sp>
    </p:spTree>
    <p:extLst>
      <p:ext uri="{BB962C8B-B14F-4D97-AF65-F5344CB8AC3E}">
        <p14:creationId xmlns:p14="http://schemas.microsoft.com/office/powerpoint/2010/main" val="4051028274"/>
      </p:ext>
    </p:extLst>
  </p:cSld>
  <p:clrMapOvr>
    <a:masterClrMapping/>
  </p:clrMapOvr>
  <p:timing>
    <p:tnLst>
      <p:par>
        <p:cTn id="1" dur="indefinite" restart="never" nodeType="tmRoot"/>
      </p:par>
    </p:tnLst>
  </p:timing>
</p:sld>
</file>

<file path=ppt/theme/theme1.xml><?xml version="1.0" encoding="utf-8"?>
<a:theme xmlns:a="http://schemas.openxmlformats.org/drawingml/2006/main" name="レトロスペクト">
  <a:themeElements>
    <a:clrScheme name="暖かみのある青">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レトロスペクト">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02006FA4-1611-4B07-AF7F-85CF6D20EB3E}"/>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3102</TotalTime>
  <Words>2075</Words>
  <Application>Microsoft Office PowerPoint</Application>
  <PresentationFormat>ワイド画面</PresentationFormat>
  <Paragraphs>512</Paragraphs>
  <Slides>47</Slides>
  <Notes>10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47</vt:i4>
      </vt:variant>
    </vt:vector>
  </HeadingPairs>
  <TitlesOfParts>
    <vt:vector size="53" baseType="lpstr">
      <vt:lpstr>ＭＳ Ｐゴシック</vt:lpstr>
      <vt:lpstr>Arial</vt:lpstr>
      <vt:lpstr>Calibri</vt:lpstr>
      <vt:lpstr>Calibri Light</vt:lpstr>
      <vt:lpstr>Wingdings</vt:lpstr>
      <vt:lpstr>レトロスペクト</vt:lpstr>
      <vt:lpstr>コンテンツマーケティング（仮） </vt:lpstr>
      <vt:lpstr>目次</vt:lpstr>
      <vt:lpstr>はじめに</vt:lpstr>
      <vt:lpstr>はじめに</vt:lpstr>
      <vt:lpstr>現状分析</vt:lpstr>
      <vt:lpstr>現状分析</vt:lpstr>
      <vt:lpstr>現状分析</vt:lpstr>
      <vt:lpstr>現状分析　</vt:lpstr>
      <vt:lpstr>現状分析</vt:lpstr>
      <vt:lpstr>現状分析</vt:lpstr>
      <vt:lpstr>現状分析</vt:lpstr>
      <vt:lpstr>現状分析</vt:lpstr>
      <vt:lpstr>①ハウツー 初心者を助けるためのコンテンツ</vt:lpstr>
      <vt:lpstr>①ハウツー記事</vt:lpstr>
      <vt:lpstr>①ハウツー記事</vt:lpstr>
      <vt:lpstr>②まとめ記事 情報が記事としてまとめられているコンテンツ今回はハウツー、商品紹介を除く</vt:lpstr>
      <vt:lpstr>②まとめ記事</vt:lpstr>
      <vt:lpstr>③商品紹介 会社が取り扱う品物や、その特徴を紹介しているコンテンツ</vt:lpstr>
      <vt:lpstr>③商品紹介</vt:lpstr>
      <vt:lpstr>③商品紹介</vt:lpstr>
      <vt:lpstr>④その他</vt:lpstr>
      <vt:lpstr>④その他</vt:lpstr>
      <vt:lpstr>現状分析</vt:lpstr>
      <vt:lpstr>現状分析</vt:lpstr>
      <vt:lpstr>現状分析</vt:lpstr>
      <vt:lpstr>問題意識</vt:lpstr>
      <vt:lpstr>問題意識</vt:lpstr>
      <vt:lpstr>問題意識</vt:lpstr>
      <vt:lpstr>問題意識</vt:lpstr>
      <vt:lpstr>問題意識</vt:lpstr>
      <vt:lpstr>問題意識</vt:lpstr>
      <vt:lpstr>問題意識</vt:lpstr>
      <vt:lpstr>問題意識</vt:lpstr>
      <vt:lpstr>問題意識</vt:lpstr>
      <vt:lpstr>問題意識</vt:lpstr>
      <vt:lpstr>問題意識</vt:lpstr>
      <vt:lpstr>問題意識</vt:lpstr>
      <vt:lpstr>研究目的</vt:lpstr>
      <vt:lpstr>仮説導出①</vt:lpstr>
      <vt:lpstr>仮説導出①</vt:lpstr>
      <vt:lpstr>仮説導出③</vt:lpstr>
      <vt:lpstr>仮説導出④</vt:lpstr>
      <vt:lpstr>今後の目標</vt:lpstr>
      <vt:lpstr>参考文献</vt:lpstr>
      <vt:lpstr>参考URL</vt:lpstr>
      <vt:lpstr>参考URL</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コンテンツマーケティング</dc:title>
  <dc:creator>猪股海</dc:creator>
  <cp:lastModifiedBy>猪股海</cp:lastModifiedBy>
  <cp:revision>177</cp:revision>
  <cp:lastPrinted>2016-07-07T10:38:20Z</cp:lastPrinted>
  <dcterms:created xsi:type="dcterms:W3CDTF">2016-06-04T13:13:26Z</dcterms:created>
  <dcterms:modified xsi:type="dcterms:W3CDTF">2016-09-04T10:30:46Z</dcterms:modified>
</cp:coreProperties>
</file>